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notesMasterIdLst>
    <p:notesMasterId r:id="rId27"/>
  </p:notesMasterIdLst>
  <p:sldIdLst>
    <p:sldId id="256" r:id="rId5"/>
    <p:sldId id="257" r:id="rId6"/>
    <p:sldId id="259" r:id="rId7"/>
    <p:sldId id="289" r:id="rId8"/>
    <p:sldId id="313" r:id="rId9"/>
    <p:sldId id="314" r:id="rId10"/>
    <p:sldId id="293" r:id="rId11"/>
    <p:sldId id="294" r:id="rId12"/>
    <p:sldId id="295" r:id="rId13"/>
    <p:sldId id="300" r:id="rId14"/>
    <p:sldId id="301" r:id="rId15"/>
    <p:sldId id="297" r:id="rId16"/>
    <p:sldId id="298" r:id="rId17"/>
    <p:sldId id="299" r:id="rId18"/>
    <p:sldId id="302" r:id="rId19"/>
    <p:sldId id="303" r:id="rId20"/>
    <p:sldId id="304" r:id="rId21"/>
    <p:sldId id="315" r:id="rId22"/>
    <p:sldId id="316" r:id="rId23"/>
    <p:sldId id="317" r:id="rId24"/>
    <p:sldId id="305" r:id="rId25"/>
    <p:sldId id="28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516F86-FE6C-4A4A-9294-E9BDA37A51EF}" v="1" dt="2025-11-29T19:39:44.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4660"/>
  </p:normalViewPr>
  <p:slideViewPr>
    <p:cSldViewPr snapToGrid="0">
      <p:cViewPr varScale="1">
        <p:scale>
          <a:sx n="108" d="100"/>
          <a:sy n="108" d="100"/>
        </p:scale>
        <p:origin x="6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F9FA-C257-4575-A3B7-E4160EA58422}"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08D45-2F45-421F-B2E0-BAEBE1EAE141}" type="slidenum">
              <a:rPr lang="en-US" smtClean="0"/>
              <a:t>‹#›</a:t>
            </a:fld>
            <a:endParaRPr lang="en-US"/>
          </a:p>
        </p:txBody>
      </p:sp>
    </p:spTree>
    <p:extLst>
      <p:ext uri="{BB962C8B-B14F-4D97-AF65-F5344CB8AC3E}">
        <p14:creationId xmlns:p14="http://schemas.microsoft.com/office/powerpoint/2010/main" val="294092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8" name="Picture 7">
            <a:extLst>
              <a:ext uri="{FF2B5EF4-FFF2-40B4-BE49-F238E27FC236}">
                <a16:creationId xmlns:a16="http://schemas.microsoft.com/office/drawing/2014/main" id="{D80F372B-1223-874D-0353-A3476DB8B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725" y="63690"/>
            <a:ext cx="1324629" cy="13246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62464242-6405-94FB-70EE-2D9C4FEDB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966" y="165845"/>
            <a:ext cx="842163" cy="1114313"/>
          </a:xfrm>
          <a:prstGeom prst="rect">
            <a:avLst/>
          </a:prstGeom>
        </p:spPr>
      </p:pic>
      <p:pic>
        <p:nvPicPr>
          <p:cNvPr id="10" name="Picture 9">
            <a:extLst>
              <a:ext uri="{FF2B5EF4-FFF2-40B4-BE49-F238E27FC236}">
                <a16:creationId xmlns:a16="http://schemas.microsoft.com/office/drawing/2014/main" id="{27C831DF-7A29-5460-D485-74D98BDCF1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6537" y="125190"/>
            <a:ext cx="1402675" cy="1263129"/>
          </a:xfrm>
          <a:prstGeom prst="rect">
            <a:avLst/>
          </a:prstGeom>
        </p:spPr>
      </p:pic>
      <p:sp>
        <p:nvSpPr>
          <p:cNvPr id="16" name="Slide Number Placeholder 15">
            <a:extLst>
              <a:ext uri="{FF2B5EF4-FFF2-40B4-BE49-F238E27FC236}">
                <a16:creationId xmlns:a16="http://schemas.microsoft.com/office/drawing/2014/main" id="{2240A92E-9D6A-A00B-5500-90AA7A736A9B}"/>
              </a:ext>
            </a:extLst>
          </p:cNvPr>
          <p:cNvSpPr>
            <a:spLocks noGrp="1"/>
          </p:cNvSpPr>
          <p:nvPr>
            <p:ph type="sldNum" sz="quarter" idx="12"/>
          </p:nvPr>
        </p:nvSpPr>
        <p:spPr>
          <a:xfrm>
            <a:off x="482442" y="4530541"/>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966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458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5754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739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49669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775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44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07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184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22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5416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040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990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873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061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957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1697474" y="6139958"/>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66834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fthunter.isportsman.net/regulations.aspx" TargetMode="External"/><Relationship Id="rId2" Type="http://schemas.openxmlformats.org/officeDocument/2006/relationships/hyperlink" Target="https://fthunter.isportsman.net/areas.aspx"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thunter.isportsman.net/OpenAreas.aspx"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fthunter.isportsman.net/CheckStation.asp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fthunter.isportsman.net/regulations.aspx" TargetMode="External"/><Relationship Id="rId2" Type="http://schemas.openxmlformats.org/officeDocument/2006/relationships/hyperlink" Target="https://fthunter.isportsman.net/Forms.aspx"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fthunter.isportsman.net/default.aspx" TargetMode="External"/><Relationship Id="rId2" Type="http://schemas.openxmlformats.org/officeDocument/2006/relationships/hyperlink" Target="https://fthunter.isportsman.net/Login.aspx#Register"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home.army.mil/liggett/about/visitor-information"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fthunter.isportsman.net/Forms.aspx"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9300" y="2194598"/>
            <a:ext cx="8915399" cy="2262781"/>
          </a:xfrm>
        </p:spPr>
        <p:txBody>
          <a:bodyPr>
            <a:normAutofit fontScale="90000"/>
          </a:bodyPr>
          <a:lstStyle/>
          <a:p>
            <a:pPr algn="ctr"/>
            <a:br>
              <a:rPr lang="en-US" sz="1600" dirty="0">
                <a:solidFill>
                  <a:srgbClr val="000000"/>
                </a:solidFill>
                <a:latin typeface="Arial Black" panose="020B0A04020102020204" pitchFamily="34" charset="0"/>
              </a:rPr>
            </a:br>
            <a:br>
              <a:rPr lang="en-US" sz="1600" dirty="0">
                <a:latin typeface="Arial Black" panose="020B0A04020102020204" pitchFamily="34" charset="0"/>
              </a:rPr>
            </a:br>
            <a:r>
              <a:rPr lang="en-US" sz="1600" dirty="0">
                <a:solidFill>
                  <a:schemeClr val="tx1"/>
                </a:solidFill>
                <a:latin typeface="Arial Black" panose="020B0A04020102020204" pitchFamily="34" charset="0"/>
              </a:rPr>
              <a:t> </a:t>
            </a:r>
            <a:r>
              <a:rPr lang="en-US" b="1" dirty="0">
                <a:solidFill>
                  <a:schemeClr val="tx1"/>
                </a:solidFill>
                <a:latin typeface="Arial Black" panose="020B0A04020102020204" pitchFamily="34" charset="0"/>
              </a:rPr>
              <a:t>Fort Hunter Liggett </a:t>
            </a:r>
            <a:r>
              <a:rPr lang="en-US" b="1" dirty="0" err="1">
                <a:solidFill>
                  <a:schemeClr val="tx1"/>
                </a:solidFill>
                <a:latin typeface="Arial Black" panose="020B0A04020102020204" pitchFamily="34" charset="0"/>
              </a:rPr>
              <a:t>iSportsman</a:t>
            </a:r>
            <a:br>
              <a:rPr lang="en-US" dirty="0">
                <a:solidFill>
                  <a:schemeClr val="tx1"/>
                </a:solidFill>
                <a:latin typeface="Arial Black" panose="020B0A04020102020204" pitchFamily="34" charset="0"/>
              </a:rPr>
            </a:br>
            <a:r>
              <a:rPr lang="en-US" b="1" dirty="0">
                <a:solidFill>
                  <a:schemeClr val="tx1"/>
                </a:solidFill>
                <a:latin typeface="Arial Black" panose="020B0A04020102020204" pitchFamily="34" charset="0"/>
              </a:rPr>
              <a:t>Beginner’s Guide</a:t>
            </a:r>
            <a:endParaRPr lang="en-US" dirty="0">
              <a:solidFill>
                <a:schemeClr val="tx1"/>
              </a:solidFill>
            </a:endParaRPr>
          </a:p>
        </p:txBody>
      </p:sp>
      <p:sp>
        <p:nvSpPr>
          <p:cNvPr id="3" name="Subtitle 2"/>
          <p:cNvSpPr>
            <a:spLocks noGrp="1"/>
          </p:cNvSpPr>
          <p:nvPr>
            <p:ph type="subTitle" idx="1"/>
          </p:nvPr>
        </p:nvSpPr>
        <p:spPr>
          <a:xfrm>
            <a:off x="2019300" y="5726107"/>
            <a:ext cx="8915399" cy="699966"/>
          </a:xfrm>
        </p:spPr>
        <p:txBody>
          <a:bodyPr>
            <a:normAutofit/>
          </a:bodyPr>
          <a:lstStyle/>
          <a:p>
            <a:pPr algn="ctr"/>
            <a:r>
              <a:rPr lang="en-US" sz="2400" dirty="0">
                <a:solidFill>
                  <a:schemeClr val="tx1"/>
                </a:solidFill>
                <a:latin typeface="Arial Black" panose="020B0A04020102020204" pitchFamily="34" charset="0"/>
                <a:ea typeface="+mj-ea"/>
                <a:cs typeface="+mj-cs"/>
              </a:rPr>
              <a:t>November 2025</a:t>
            </a:r>
          </a:p>
        </p:txBody>
      </p:sp>
      <p:sp>
        <p:nvSpPr>
          <p:cNvPr id="5" name="Slide Number Placeholder 4">
            <a:extLst>
              <a:ext uri="{FF2B5EF4-FFF2-40B4-BE49-F238E27FC236}">
                <a16:creationId xmlns:a16="http://schemas.microsoft.com/office/drawing/2014/main" id="{E1D2B47C-617D-01E3-CF88-8C8583ABC3D1}"/>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63385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418134"/>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7. Printing your Permit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AABFC2B-8CEC-F0B0-B9C2-D49212BACE57}"/>
              </a:ext>
            </a:extLst>
          </p:cNvPr>
          <p:cNvPicPr>
            <a:picLocks noChangeAspect="1"/>
          </p:cNvPicPr>
          <p:nvPr/>
        </p:nvPicPr>
        <p:blipFill rotWithShape="1">
          <a:blip r:embed="rId2"/>
          <a:srcRect t="9941" b="24123"/>
          <a:stretch/>
        </p:blipFill>
        <p:spPr>
          <a:xfrm>
            <a:off x="1971676" y="2114550"/>
            <a:ext cx="9921206" cy="3495675"/>
          </a:xfrm>
          <a:prstGeom prst="rect">
            <a:avLst/>
          </a:prstGeom>
          <a:ln>
            <a:solidFill>
              <a:schemeClr val="tx1"/>
            </a:solidFill>
          </a:ln>
        </p:spPr>
      </p:pic>
      <p:sp>
        <p:nvSpPr>
          <p:cNvPr id="15" name="Rectangle: Rounded Corners 14">
            <a:extLst>
              <a:ext uri="{FF2B5EF4-FFF2-40B4-BE49-F238E27FC236}">
                <a16:creationId xmlns:a16="http://schemas.microsoft.com/office/drawing/2014/main" id="{4BF11D28-79F1-2B7B-8617-896DE31B0CC2}"/>
              </a:ext>
            </a:extLst>
          </p:cNvPr>
          <p:cNvSpPr/>
          <p:nvPr/>
        </p:nvSpPr>
        <p:spPr>
          <a:xfrm>
            <a:off x="2017568" y="2743911"/>
            <a:ext cx="742950" cy="13850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599686F-DC4C-0208-6B57-3BCC0380D3D6}"/>
              </a:ext>
            </a:extLst>
          </p:cNvPr>
          <p:cNvSpPr/>
          <p:nvPr/>
        </p:nvSpPr>
        <p:spPr>
          <a:xfrm>
            <a:off x="9201150" y="2127048"/>
            <a:ext cx="904875" cy="20877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F3DF484-BE2F-DD65-BC30-AC3DCD0C33FE}"/>
              </a:ext>
            </a:extLst>
          </p:cNvPr>
          <p:cNvSpPr/>
          <p:nvPr/>
        </p:nvSpPr>
        <p:spPr>
          <a:xfrm>
            <a:off x="8382000" y="4454182"/>
            <a:ext cx="962025" cy="216753"/>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497F5F7-EB5F-107A-BD96-82C6F8111920}"/>
              </a:ext>
            </a:extLst>
          </p:cNvPr>
          <p:cNvCxnSpPr>
            <a:cxnSpLocks/>
          </p:cNvCxnSpPr>
          <p:nvPr/>
        </p:nvCxnSpPr>
        <p:spPr>
          <a:xfrm flipH="1">
            <a:off x="8953500" y="3620582"/>
            <a:ext cx="616094" cy="7932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7F873-8519-F18D-AB68-A10AEAFDEC7B}"/>
              </a:ext>
            </a:extLst>
          </p:cNvPr>
          <p:cNvSpPr/>
          <p:nvPr/>
        </p:nvSpPr>
        <p:spPr>
          <a:xfrm>
            <a:off x="2619376" y="4454182"/>
            <a:ext cx="742950" cy="2167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4">
            <a:extLst>
              <a:ext uri="{FF2B5EF4-FFF2-40B4-BE49-F238E27FC236}">
                <a16:creationId xmlns:a16="http://schemas.microsoft.com/office/drawing/2014/main" id="{CCF1459E-D986-241B-6B1E-933CF05313EB}"/>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07037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1317" y="3202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7. Printing your Permit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C21818-E289-E6F7-34B6-634D19B2C0F8}"/>
              </a:ext>
            </a:extLst>
          </p:cNvPr>
          <p:cNvPicPr>
            <a:picLocks noChangeAspect="1"/>
          </p:cNvPicPr>
          <p:nvPr/>
        </p:nvPicPr>
        <p:blipFill rotWithShape="1">
          <a:blip r:embed="rId2"/>
          <a:srcRect l="30469" t="17983" r="30625" b="8041"/>
          <a:stretch/>
        </p:blipFill>
        <p:spPr>
          <a:xfrm>
            <a:off x="3724275" y="1021376"/>
            <a:ext cx="5669484" cy="5760561"/>
          </a:xfrm>
          <a:prstGeom prst="rect">
            <a:avLst/>
          </a:prstGeom>
          <a:ln>
            <a:solidFill>
              <a:schemeClr val="tx1"/>
            </a:solidFill>
          </a:ln>
        </p:spPr>
      </p:pic>
      <p:sp>
        <p:nvSpPr>
          <p:cNvPr id="6" name="Rectangle 5">
            <a:extLst>
              <a:ext uri="{FF2B5EF4-FFF2-40B4-BE49-F238E27FC236}">
                <a16:creationId xmlns:a16="http://schemas.microsoft.com/office/drawing/2014/main" id="{A9D499CC-7590-B062-4042-E50821C660FB}"/>
              </a:ext>
            </a:extLst>
          </p:cNvPr>
          <p:cNvSpPr/>
          <p:nvPr/>
        </p:nvSpPr>
        <p:spPr>
          <a:xfrm>
            <a:off x="3776661" y="2438331"/>
            <a:ext cx="1076326"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Last, First</a:t>
            </a:r>
          </a:p>
        </p:txBody>
      </p:sp>
      <p:sp>
        <p:nvSpPr>
          <p:cNvPr id="7" name="Rectangle 6">
            <a:extLst>
              <a:ext uri="{FF2B5EF4-FFF2-40B4-BE49-F238E27FC236}">
                <a16:creationId xmlns:a16="http://schemas.microsoft.com/office/drawing/2014/main" id="{620C26FE-2B7A-C225-5E53-FB89F60EBEF8}"/>
              </a:ext>
            </a:extLst>
          </p:cNvPr>
          <p:cNvSpPr/>
          <p:nvPr/>
        </p:nvSpPr>
        <p:spPr>
          <a:xfrm>
            <a:off x="6092292" y="2438331"/>
            <a:ext cx="8382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989513-362A-BB78-B788-25E23FBE4B78}"/>
              </a:ext>
            </a:extLst>
          </p:cNvPr>
          <p:cNvSpPr/>
          <p:nvPr/>
        </p:nvSpPr>
        <p:spPr>
          <a:xfrm>
            <a:off x="3776661" y="2790687"/>
            <a:ext cx="3139543" cy="238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Arial" panose="020B0604020202020204" pitchFamily="34" charset="0"/>
                <a:cs typeface="Arial" panose="020B0604020202020204" pitchFamily="34" charset="0"/>
              </a:rPr>
              <a:t>P.O. Box 7091 Ft. Hunter Liggett, CA 93928</a:t>
            </a:r>
          </a:p>
        </p:txBody>
      </p:sp>
      <p:sp>
        <p:nvSpPr>
          <p:cNvPr id="9" name="Rectangle 8">
            <a:extLst>
              <a:ext uri="{FF2B5EF4-FFF2-40B4-BE49-F238E27FC236}">
                <a16:creationId xmlns:a16="http://schemas.microsoft.com/office/drawing/2014/main" id="{38DE7A77-1BE9-8BF2-1F86-80BE1E5E4B3F}"/>
              </a:ext>
            </a:extLst>
          </p:cNvPr>
          <p:cNvSpPr/>
          <p:nvPr/>
        </p:nvSpPr>
        <p:spPr>
          <a:xfrm>
            <a:off x="3790949" y="3143181"/>
            <a:ext cx="1076326"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64F57-D2BD-D54F-6325-D67062BABFD2}"/>
              </a:ext>
            </a:extLst>
          </p:cNvPr>
          <p:cNvSpPr/>
          <p:nvPr/>
        </p:nvSpPr>
        <p:spPr>
          <a:xfrm>
            <a:off x="5160950" y="6537578"/>
            <a:ext cx="8382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F8574D-47C6-3C0D-4F73-681A1251530B}"/>
              </a:ext>
            </a:extLst>
          </p:cNvPr>
          <p:cNvSpPr/>
          <p:nvPr/>
        </p:nvSpPr>
        <p:spPr>
          <a:xfrm>
            <a:off x="5999150" y="2452584"/>
            <a:ext cx="838200" cy="171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123456</a:t>
            </a:r>
          </a:p>
        </p:txBody>
      </p:sp>
      <p:sp>
        <p:nvSpPr>
          <p:cNvPr id="23" name="TextBox 22">
            <a:extLst>
              <a:ext uri="{FF2B5EF4-FFF2-40B4-BE49-F238E27FC236}">
                <a16:creationId xmlns:a16="http://schemas.microsoft.com/office/drawing/2014/main" id="{05E3EA0F-63F5-08F7-E30B-A3ACC9B1AF35}"/>
              </a:ext>
            </a:extLst>
          </p:cNvPr>
          <p:cNvSpPr txBox="1"/>
          <p:nvPr/>
        </p:nvSpPr>
        <p:spPr>
          <a:xfrm>
            <a:off x="3699110" y="3101370"/>
            <a:ext cx="123142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(831) 386-2954</a:t>
            </a:r>
          </a:p>
        </p:txBody>
      </p:sp>
      <p:sp>
        <p:nvSpPr>
          <p:cNvPr id="24" name="TextBox 23">
            <a:extLst>
              <a:ext uri="{FF2B5EF4-FFF2-40B4-BE49-F238E27FC236}">
                <a16:creationId xmlns:a16="http://schemas.microsoft.com/office/drawing/2014/main" id="{AB3B1884-41B9-2C19-7683-D57D2A2CB052}"/>
              </a:ext>
            </a:extLst>
          </p:cNvPr>
          <p:cNvSpPr txBox="1"/>
          <p:nvPr/>
        </p:nvSpPr>
        <p:spPr>
          <a:xfrm>
            <a:off x="4964893" y="6484803"/>
            <a:ext cx="150554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 - ########## - #</a:t>
            </a:r>
          </a:p>
        </p:txBody>
      </p:sp>
      <p:sp>
        <p:nvSpPr>
          <p:cNvPr id="10" name="Slide Number Placeholder 9">
            <a:extLst>
              <a:ext uri="{FF2B5EF4-FFF2-40B4-BE49-F238E27FC236}">
                <a16:creationId xmlns:a16="http://schemas.microsoft.com/office/drawing/2014/main" id="{404C3D21-1486-EED3-3676-170D5529A890}"/>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3" name="Rectangle 2">
            <a:extLst>
              <a:ext uri="{FF2B5EF4-FFF2-40B4-BE49-F238E27FC236}">
                <a16:creationId xmlns:a16="http://schemas.microsoft.com/office/drawing/2014/main" id="{62777819-27DB-1010-FDFC-BEC33B300105}"/>
              </a:ext>
            </a:extLst>
          </p:cNvPr>
          <p:cNvSpPr/>
          <p:nvPr/>
        </p:nvSpPr>
        <p:spPr>
          <a:xfrm>
            <a:off x="3790949" y="4448908"/>
            <a:ext cx="5476143" cy="349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403309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354964"/>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8. What Areas are Open?</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827193" y="1021376"/>
            <a:ext cx="829800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Area availability can be found on the </a:t>
            </a:r>
            <a:r>
              <a:rPr lang="en-US" sz="1600" dirty="0">
                <a:latin typeface="Arial" panose="020B0604020202020204" pitchFamily="34" charset="0"/>
                <a:cs typeface="Arial" panose="020B0604020202020204" pitchFamily="34" charset="0"/>
                <a:hlinkClick r:id="rId2"/>
              </a:rPr>
              <a:t>Forecast Maps </a:t>
            </a:r>
            <a:r>
              <a:rPr lang="en-US" sz="1600" dirty="0">
                <a:latin typeface="Arial" panose="020B0604020202020204" pitchFamily="34" charset="0"/>
                <a:cs typeface="Arial" panose="020B0604020202020204" pitchFamily="34" charset="0"/>
              </a:rPr>
              <a:t>tab.</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Fishing is available throughout the week.</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Hunting is available Saturday through Tuesday and Federal holidays. Availability is dependent on training, natural resources, and force protection requirements.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Please see Chapter 5 Section 5-1 on weekday hunting in the  </a:t>
            </a:r>
            <a:r>
              <a:rPr lang="en-US" sz="1600" dirty="0">
                <a:latin typeface="Arial" panose="020B0604020202020204" pitchFamily="34" charset="0"/>
                <a:cs typeface="Arial" panose="020B0604020202020204" pitchFamily="34" charset="0"/>
                <a:hlinkClick r:id="rId3"/>
              </a:rPr>
              <a:t>FHL Hunting and Fishing Regulations</a:t>
            </a:r>
            <a:r>
              <a:rPr lang="en-US" sz="1600"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E5807B1A-1931-6563-B6FD-513212DE4CC0}"/>
              </a:ext>
            </a:extLst>
          </p:cNvPr>
          <p:cNvPicPr>
            <a:picLocks noChangeAspect="1"/>
          </p:cNvPicPr>
          <p:nvPr/>
        </p:nvPicPr>
        <p:blipFill rotWithShape="1">
          <a:blip r:embed="rId4"/>
          <a:srcRect l="17031" t="10234" r="17579" b="4971"/>
          <a:stretch/>
        </p:blipFill>
        <p:spPr>
          <a:xfrm>
            <a:off x="3527640" y="2591036"/>
            <a:ext cx="6146369" cy="4259134"/>
          </a:xfrm>
          <a:prstGeom prst="rect">
            <a:avLst/>
          </a:prstGeom>
          <a:ln>
            <a:solidFill>
              <a:schemeClr val="tx1"/>
            </a:solidFill>
          </a:ln>
        </p:spPr>
      </p:pic>
      <p:sp>
        <p:nvSpPr>
          <p:cNvPr id="6" name="Slide Number Placeholder 5">
            <a:extLst>
              <a:ext uri="{FF2B5EF4-FFF2-40B4-BE49-F238E27FC236}">
                <a16:creationId xmlns:a16="http://schemas.microsoft.com/office/drawing/2014/main" id="{27849D16-1D71-D99C-6242-57F26B72F288}"/>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24823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367875"/>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8. What Areas are Open?</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922444" y="1116626"/>
            <a:ext cx="7945582"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 you plan on changing your hunt area and want to see what slots are available, check out the </a:t>
            </a:r>
            <a:r>
              <a:rPr lang="en-US" sz="1600" dirty="0">
                <a:latin typeface="Arial" panose="020B0604020202020204" pitchFamily="34" charset="0"/>
                <a:cs typeface="Arial" panose="020B0604020202020204" pitchFamily="34" charset="0"/>
                <a:hlinkClick r:id="rId2"/>
              </a:rPr>
              <a:t>Open Areas Table</a:t>
            </a:r>
            <a:r>
              <a:rPr lang="en-US" sz="1600" dirty="0">
                <a:latin typeface="Arial" panose="020B0604020202020204" pitchFamily="34" charset="0"/>
                <a:cs typeface="Arial" panose="020B0604020202020204" pitchFamily="34" charset="0"/>
              </a:rPr>
              <a:t>. This will only show check-ins, not reservations.</a:t>
            </a:r>
          </a:p>
        </p:txBody>
      </p:sp>
      <p:pic>
        <p:nvPicPr>
          <p:cNvPr id="6" name="Picture 5">
            <a:extLst>
              <a:ext uri="{FF2B5EF4-FFF2-40B4-BE49-F238E27FC236}">
                <a16:creationId xmlns:a16="http://schemas.microsoft.com/office/drawing/2014/main" id="{138739E2-9D4B-2132-9E01-B4E5AA85F3E1}"/>
              </a:ext>
            </a:extLst>
          </p:cNvPr>
          <p:cNvPicPr>
            <a:picLocks noChangeAspect="1"/>
          </p:cNvPicPr>
          <p:nvPr/>
        </p:nvPicPr>
        <p:blipFill rotWithShape="1">
          <a:blip r:embed="rId3"/>
          <a:srcRect l="6563" t="10526" r="7500"/>
          <a:stretch/>
        </p:blipFill>
        <p:spPr>
          <a:xfrm>
            <a:off x="2760518" y="1796651"/>
            <a:ext cx="8947888" cy="4978280"/>
          </a:xfrm>
          <a:prstGeom prst="rect">
            <a:avLst/>
          </a:prstGeom>
          <a:ln>
            <a:solidFill>
              <a:schemeClr val="tx1"/>
            </a:solidFill>
          </a:ln>
        </p:spPr>
      </p:pic>
      <p:sp>
        <p:nvSpPr>
          <p:cNvPr id="7" name="Slide Number Placeholder 6">
            <a:extLst>
              <a:ext uri="{FF2B5EF4-FFF2-40B4-BE49-F238E27FC236}">
                <a16:creationId xmlns:a16="http://schemas.microsoft.com/office/drawing/2014/main" id="{377EB62F-4056-2A8F-5A05-EE78FF3C6B52}"/>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03664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9. Making Reservations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and Checking in/out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3245426" y="2307790"/>
            <a:ext cx="794558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Click the </a:t>
            </a:r>
            <a:r>
              <a:rPr lang="en-US" sz="1600" dirty="0" err="1">
                <a:latin typeface="Arial" panose="020B0604020202020204" pitchFamily="34" charset="0"/>
                <a:cs typeface="Arial" panose="020B0604020202020204" pitchFamily="34" charset="0"/>
              </a:rPr>
              <a:t>Checkin</a:t>
            </a:r>
            <a:r>
              <a:rPr lang="en-US" sz="1600" dirty="0">
                <a:latin typeface="Arial" panose="020B0604020202020204" pitchFamily="34" charset="0"/>
                <a:cs typeface="Arial" panose="020B0604020202020204" pitchFamily="34" charset="0"/>
              </a:rPr>
              <a:t>/Checkout button to begin the Reservation/Check-In process. </a:t>
            </a:r>
          </a:p>
        </p:txBody>
      </p:sp>
      <p:pic>
        <p:nvPicPr>
          <p:cNvPr id="9" name="Picture 8">
            <a:extLst>
              <a:ext uri="{FF2B5EF4-FFF2-40B4-BE49-F238E27FC236}">
                <a16:creationId xmlns:a16="http://schemas.microsoft.com/office/drawing/2014/main" id="{C3195F13-5164-487C-BE30-80EFAC1A9540}"/>
              </a:ext>
            </a:extLst>
          </p:cNvPr>
          <p:cNvPicPr>
            <a:picLocks noChangeAspect="1"/>
          </p:cNvPicPr>
          <p:nvPr/>
        </p:nvPicPr>
        <p:blipFill rotWithShape="1">
          <a:blip r:embed="rId2"/>
          <a:srcRect t="10287" b="51170"/>
          <a:stretch/>
        </p:blipFill>
        <p:spPr>
          <a:xfrm>
            <a:off x="1769681" y="2772251"/>
            <a:ext cx="10355644" cy="2132921"/>
          </a:xfrm>
          <a:prstGeom prst="rect">
            <a:avLst/>
          </a:prstGeom>
          <a:ln>
            <a:solidFill>
              <a:schemeClr val="tx1"/>
            </a:solidFill>
          </a:ln>
        </p:spPr>
      </p:pic>
      <p:sp>
        <p:nvSpPr>
          <p:cNvPr id="10" name="Oval 9">
            <a:extLst>
              <a:ext uri="{FF2B5EF4-FFF2-40B4-BE49-F238E27FC236}">
                <a16:creationId xmlns:a16="http://schemas.microsoft.com/office/drawing/2014/main" id="{95B6E101-E872-CAEF-4205-01C5AC36E5DB}"/>
              </a:ext>
            </a:extLst>
          </p:cNvPr>
          <p:cNvSpPr/>
          <p:nvPr/>
        </p:nvSpPr>
        <p:spPr>
          <a:xfrm>
            <a:off x="7019924" y="3827241"/>
            <a:ext cx="942976" cy="29527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6422760-32AA-44D1-C56B-083082CA1BF8}"/>
              </a:ext>
            </a:extLst>
          </p:cNvPr>
          <p:cNvCxnSpPr/>
          <p:nvPr/>
        </p:nvCxnSpPr>
        <p:spPr>
          <a:xfrm flipH="1">
            <a:off x="8105775" y="3981450"/>
            <a:ext cx="13257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F71C4AA-1FF0-9EC3-8B0B-9FFAC0CFC9E2}"/>
              </a:ext>
            </a:extLst>
          </p:cNvPr>
          <p:cNvSpPr/>
          <p:nvPr/>
        </p:nvSpPr>
        <p:spPr>
          <a:xfrm>
            <a:off x="1866900" y="3429000"/>
            <a:ext cx="657225" cy="1143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24B8B62-A825-3368-FB35-EA6DCE471B5F}"/>
              </a:ext>
            </a:extLst>
          </p:cNvPr>
          <p:cNvSpPr/>
          <p:nvPr/>
        </p:nvSpPr>
        <p:spPr>
          <a:xfrm>
            <a:off x="9344025" y="2782730"/>
            <a:ext cx="914400" cy="2466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FD7B71F-A622-BC82-A16F-BD1478938ED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2978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9. Making Reservations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and Checking in/out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628033" y="1618976"/>
            <a:ext cx="7945582" cy="2308324"/>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Make Reservation: </a:t>
            </a:r>
            <a:r>
              <a:rPr lang="en-US" sz="1600" dirty="0">
                <a:latin typeface="Arial" panose="020B0604020202020204" pitchFamily="34" charset="0"/>
                <a:cs typeface="Arial" panose="020B0604020202020204" pitchFamily="34" charset="0"/>
              </a:rPr>
              <a:t>Reservations can be made the day prior to a hunt (e.g., make a reservation on Friday for a hunt on Saturday) at 2:00 PM.</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You can check-in to your reservation starting at 2:00 AM the next day. If you do not check-in by 8:00 AM, you will lose your spot. This will make it available to other hunters.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Check-In:</a:t>
            </a:r>
            <a:r>
              <a:rPr lang="en-US" sz="1600" dirty="0">
                <a:latin typeface="Arial" panose="020B0604020202020204" pitchFamily="34" charset="0"/>
                <a:cs typeface="Arial" panose="020B0604020202020204" pitchFamily="34" charset="0"/>
              </a:rPr>
              <a:t> The check-in button is used for same day check-in (e.g., checking in on Saturday to hunt Saturday).</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D6C3C86-9365-4212-8438-B0458B6C81D2}"/>
              </a:ext>
            </a:extLst>
          </p:cNvPr>
          <p:cNvPicPr>
            <a:picLocks noChangeAspect="1"/>
          </p:cNvPicPr>
          <p:nvPr/>
        </p:nvPicPr>
        <p:blipFill rotWithShape="1">
          <a:blip r:embed="rId2"/>
          <a:srcRect l="19766" t="14912" r="18984" b="37719"/>
          <a:stretch/>
        </p:blipFill>
        <p:spPr>
          <a:xfrm>
            <a:off x="2867024" y="3590925"/>
            <a:ext cx="7467600" cy="3086100"/>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9D5496F9-24E6-A971-15C4-6D8BBB7DD24E}"/>
              </a:ext>
            </a:extLst>
          </p:cNvPr>
          <p:cNvCxnSpPr>
            <a:cxnSpLocks/>
          </p:cNvCxnSpPr>
          <p:nvPr/>
        </p:nvCxnSpPr>
        <p:spPr>
          <a:xfrm flipH="1" flipV="1">
            <a:off x="6096000" y="4810125"/>
            <a:ext cx="209550" cy="323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BD9E2E6-B18C-EDF1-DCB6-1D9253F52DF9}"/>
              </a:ext>
            </a:extLst>
          </p:cNvPr>
          <p:cNvCxnSpPr>
            <a:cxnSpLocks/>
          </p:cNvCxnSpPr>
          <p:nvPr/>
        </p:nvCxnSpPr>
        <p:spPr>
          <a:xfrm flipH="1">
            <a:off x="6496049" y="4089225"/>
            <a:ext cx="314326" cy="2573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A58C73-E538-449B-E7D8-717A0A599922}"/>
              </a:ext>
            </a:extLst>
          </p:cNvPr>
          <p:cNvSpPr txBox="1"/>
          <p:nvPr/>
        </p:nvSpPr>
        <p:spPr>
          <a:xfrm>
            <a:off x="6801188" y="3949746"/>
            <a:ext cx="1359668"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same day check-in</a:t>
            </a:r>
          </a:p>
        </p:txBody>
      </p:sp>
      <p:sp>
        <p:nvSpPr>
          <p:cNvPr id="15" name="TextBox 14">
            <a:extLst>
              <a:ext uri="{FF2B5EF4-FFF2-40B4-BE49-F238E27FC236}">
                <a16:creationId xmlns:a16="http://schemas.microsoft.com/office/drawing/2014/main" id="{CFA0452B-5136-76C2-ADAD-39003DB21065}"/>
              </a:ext>
            </a:extLst>
          </p:cNvPr>
          <p:cNvSpPr txBox="1"/>
          <p:nvPr/>
        </p:nvSpPr>
        <p:spPr>
          <a:xfrm>
            <a:off x="6253162" y="5076060"/>
            <a:ext cx="3499676"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made prior to a hunt (still need to check-in the day of)</a:t>
            </a:r>
          </a:p>
        </p:txBody>
      </p:sp>
      <p:sp>
        <p:nvSpPr>
          <p:cNvPr id="8" name="Slide Number Placeholder 7">
            <a:extLst>
              <a:ext uri="{FF2B5EF4-FFF2-40B4-BE49-F238E27FC236}">
                <a16:creationId xmlns:a16="http://schemas.microsoft.com/office/drawing/2014/main" id="{A14C5867-81F9-9F76-5F4B-69EEB6DFCC5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933482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9. Making Reservations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and Checking in/out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3245426" y="2463528"/>
            <a:ext cx="794558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Remember to check-in to your reservation between 2:00 AM and 8:00AM.</a:t>
            </a:r>
          </a:p>
        </p:txBody>
      </p:sp>
      <p:pic>
        <p:nvPicPr>
          <p:cNvPr id="3" name="Picture 2">
            <a:extLst>
              <a:ext uri="{FF2B5EF4-FFF2-40B4-BE49-F238E27FC236}">
                <a16:creationId xmlns:a16="http://schemas.microsoft.com/office/drawing/2014/main" id="{E296F7D4-CE82-208E-172A-8F5DEDE024AA}"/>
              </a:ext>
            </a:extLst>
          </p:cNvPr>
          <p:cNvPicPr>
            <a:picLocks noChangeAspect="1"/>
          </p:cNvPicPr>
          <p:nvPr/>
        </p:nvPicPr>
        <p:blipFill rotWithShape="1">
          <a:blip r:embed="rId2"/>
          <a:srcRect l="18819" t="15860" r="18319" b="39770"/>
          <a:stretch/>
        </p:blipFill>
        <p:spPr>
          <a:xfrm>
            <a:off x="2999800" y="3138443"/>
            <a:ext cx="7845116" cy="2954327"/>
          </a:xfrm>
          <a:prstGeom prst="rect">
            <a:avLst/>
          </a:prstGeom>
          <a:ln>
            <a:solidFill>
              <a:schemeClr val="tx1"/>
            </a:solidFill>
          </a:ln>
        </p:spPr>
      </p:pic>
      <p:sp>
        <p:nvSpPr>
          <p:cNvPr id="6" name="Oval 5">
            <a:extLst>
              <a:ext uri="{FF2B5EF4-FFF2-40B4-BE49-F238E27FC236}">
                <a16:creationId xmlns:a16="http://schemas.microsoft.com/office/drawing/2014/main" id="{AE54CDAC-066C-063F-8D59-8CCAA4D22336}"/>
              </a:ext>
            </a:extLst>
          </p:cNvPr>
          <p:cNvSpPr/>
          <p:nvPr/>
        </p:nvSpPr>
        <p:spPr>
          <a:xfrm>
            <a:off x="8605615" y="3708875"/>
            <a:ext cx="1486968" cy="27346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82D420E-6A8E-782A-2F8D-FE435E08540E}"/>
              </a:ext>
            </a:extLst>
          </p:cNvPr>
          <p:cNvCxnSpPr/>
          <p:nvPr/>
        </p:nvCxnSpPr>
        <p:spPr>
          <a:xfrm>
            <a:off x="7375021" y="3871245"/>
            <a:ext cx="11365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925BC673-F7B1-D89E-F433-E62C781C045B}"/>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81775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9. Making Reservations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and Checking in/out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760518" y="2268737"/>
            <a:ext cx="794558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During check-out report all harvested fish and game.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All game must be reported on iSportsman even if brought to the check station.</a:t>
            </a:r>
          </a:p>
        </p:txBody>
      </p:sp>
      <p:pic>
        <p:nvPicPr>
          <p:cNvPr id="3" name="Picture 2">
            <a:extLst>
              <a:ext uri="{FF2B5EF4-FFF2-40B4-BE49-F238E27FC236}">
                <a16:creationId xmlns:a16="http://schemas.microsoft.com/office/drawing/2014/main" id="{4C424B7F-DBE4-AD1D-66FB-39E601F2121F}"/>
              </a:ext>
            </a:extLst>
          </p:cNvPr>
          <p:cNvPicPr>
            <a:picLocks noChangeAspect="1"/>
          </p:cNvPicPr>
          <p:nvPr/>
        </p:nvPicPr>
        <p:blipFill>
          <a:blip r:embed="rId2"/>
          <a:stretch>
            <a:fillRect/>
          </a:stretch>
        </p:blipFill>
        <p:spPr>
          <a:xfrm>
            <a:off x="3121116" y="3352302"/>
            <a:ext cx="7224386" cy="2158171"/>
          </a:xfrm>
          <a:prstGeom prst="rect">
            <a:avLst/>
          </a:prstGeom>
        </p:spPr>
      </p:pic>
      <p:sp>
        <p:nvSpPr>
          <p:cNvPr id="7" name="Slide Number Placeholder 6">
            <a:extLst>
              <a:ext uri="{FF2B5EF4-FFF2-40B4-BE49-F238E27FC236}">
                <a16:creationId xmlns:a16="http://schemas.microsoft.com/office/drawing/2014/main" id="{983695C9-32F0-7690-A8E1-51EBFC6E7804}"/>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24330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10. Adding Guests</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760518" y="2268737"/>
            <a:ext cx="794558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Hunters will be prompted to add guests during the check-in/reservation process.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Adult H&amp;F Guest Pass is required for all adult (18+) guests. Hunt and Fish Guests are defined as persons not hunting or fishing but accompanying a registered hunter or angler.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18+ guests, you will need their name and FHL permit number.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minors, you will need their name and birthdate.</a:t>
            </a:r>
          </a:p>
        </p:txBody>
      </p:sp>
      <p:sp>
        <p:nvSpPr>
          <p:cNvPr id="7" name="Slide Number Placeholder 6">
            <a:extLst>
              <a:ext uri="{FF2B5EF4-FFF2-40B4-BE49-F238E27FC236}">
                <a16:creationId xmlns:a16="http://schemas.microsoft.com/office/drawing/2014/main" id="{983695C9-32F0-7690-A8E1-51EBFC6E7804}"/>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Picture 5">
            <a:extLst>
              <a:ext uri="{FF2B5EF4-FFF2-40B4-BE49-F238E27FC236}">
                <a16:creationId xmlns:a16="http://schemas.microsoft.com/office/drawing/2014/main" id="{5E7216AD-0A52-C8F4-A1F7-D7CF316BDF82}"/>
              </a:ext>
            </a:extLst>
          </p:cNvPr>
          <p:cNvPicPr>
            <a:picLocks noChangeAspect="1"/>
          </p:cNvPicPr>
          <p:nvPr/>
        </p:nvPicPr>
        <p:blipFill>
          <a:blip r:embed="rId2"/>
          <a:stretch>
            <a:fillRect/>
          </a:stretch>
        </p:blipFill>
        <p:spPr>
          <a:xfrm>
            <a:off x="3486020" y="4323921"/>
            <a:ext cx="6358626" cy="1982605"/>
          </a:xfrm>
          <a:prstGeom prst="rect">
            <a:avLst/>
          </a:prstGeom>
          <a:ln>
            <a:solidFill>
              <a:schemeClr val="tx1"/>
            </a:solidFill>
          </a:ln>
        </p:spPr>
      </p:pic>
    </p:spTree>
    <p:extLst>
      <p:ext uri="{BB962C8B-B14F-4D97-AF65-F5344CB8AC3E}">
        <p14:creationId xmlns:p14="http://schemas.microsoft.com/office/powerpoint/2010/main" val="222264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11. Check Station</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760518" y="2268737"/>
            <a:ext cx="7945582" cy="3539430"/>
          </a:xfrm>
          <a:prstGeom prst="rect">
            <a:avLst/>
          </a:prstGeom>
          <a:noFill/>
        </p:spPr>
        <p:txBody>
          <a:bodyPr wrap="square" rtlCol="0">
            <a:spAutoFit/>
          </a:bodyPr>
          <a:lstStyle/>
          <a:p>
            <a:pPr algn="l"/>
            <a:r>
              <a:rPr lang="en-US" sz="1600" b="0" i="0" dirty="0">
                <a:solidFill>
                  <a:srgbClr val="212529"/>
                </a:solidFill>
                <a:effectLst/>
                <a:latin typeface="Arial" panose="020B0604020202020204" pitchFamily="34" charset="0"/>
                <a:cs typeface="Arial" panose="020B0604020202020204" pitchFamily="34" charset="0"/>
              </a:rPr>
              <a:t>All game and fish harvested on FHL must be reported upon check-out through iSportsman. Hunters are required to bring all harvested deer and elk to the wildlife check station for data collection when open. All other harvested game may be required to be brought in when requested. Please check out the </a:t>
            </a:r>
            <a:r>
              <a:rPr lang="en-US" sz="1600" b="0" i="0" dirty="0">
                <a:solidFill>
                  <a:srgbClr val="212529"/>
                </a:solidFill>
                <a:effectLst/>
                <a:latin typeface="Arial" panose="020B0604020202020204" pitchFamily="34" charset="0"/>
                <a:cs typeface="Arial" panose="020B0604020202020204" pitchFamily="34" charset="0"/>
                <a:hlinkClick r:id="rId2"/>
              </a:rPr>
              <a:t>Wildlife Check Station </a:t>
            </a:r>
            <a:r>
              <a:rPr lang="en-US" sz="1600" b="0" i="0" dirty="0">
                <a:solidFill>
                  <a:srgbClr val="212529"/>
                </a:solidFill>
                <a:effectLst/>
                <a:latin typeface="Arial" panose="020B0604020202020204" pitchFamily="34" charset="0"/>
                <a:cs typeface="Arial" panose="020B0604020202020204" pitchFamily="34" charset="0"/>
              </a:rPr>
              <a:t>page.</a:t>
            </a:r>
          </a:p>
          <a:p>
            <a:pPr algn="l"/>
            <a:endParaRPr lang="en-US" sz="1600" b="0" i="0" dirty="0">
              <a:solidFill>
                <a:srgbClr val="212529"/>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Failure to check-in your game can result in the suspension of your hunting rights at FHL.</a:t>
            </a:r>
          </a:p>
          <a:p>
            <a:pPr marL="285750" indent="-285750" algn="l">
              <a:buFont typeface="Arial" panose="020B0604020202020204" pitchFamily="34" charset="0"/>
              <a:buChar char="•"/>
            </a:pPr>
            <a:r>
              <a:rPr lang="en-US" sz="1600" b="1" i="0" dirty="0">
                <a:solidFill>
                  <a:srgbClr val="212529"/>
                </a:solidFill>
                <a:effectLst/>
                <a:latin typeface="Arial" panose="020B0604020202020204" pitchFamily="34" charset="0"/>
                <a:cs typeface="Arial" panose="020B0604020202020204" pitchFamily="34" charset="0"/>
              </a:rPr>
              <a:t>NEW </a:t>
            </a:r>
            <a:r>
              <a:rPr lang="en-US" sz="1600" b="0" i="0" dirty="0">
                <a:solidFill>
                  <a:srgbClr val="212529"/>
                </a:solidFill>
                <a:effectLst/>
                <a:latin typeface="Arial" panose="020B0604020202020204" pitchFamily="34" charset="0"/>
                <a:cs typeface="Arial" panose="020B0604020202020204" pitchFamily="34" charset="0"/>
              </a:rPr>
              <a:t>as of 2024: All deer and elk are subject to Chronic Wasting Disease (CWD) sampling.</a:t>
            </a:r>
          </a:p>
          <a:p>
            <a:pPr marL="285750" indent="-285750" algn="l">
              <a:buFont typeface="Arial" panose="020B0604020202020204" pitchFamily="34" charset="0"/>
              <a:buChar char="•"/>
            </a:pPr>
            <a:endParaRPr lang="en-US" sz="1600" dirty="0">
              <a:solidFill>
                <a:srgbClr val="212529"/>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600" b="0" i="0" dirty="0">
              <a:solidFill>
                <a:srgbClr val="212529"/>
              </a:solidFill>
              <a:effectLst/>
              <a:latin typeface="Arial" panose="020B0604020202020204" pitchFamily="34" charset="0"/>
              <a:cs typeface="Arial" panose="020B0604020202020204" pitchFamily="34" charset="0"/>
            </a:endParaRPr>
          </a:p>
          <a:p>
            <a:pPr algn="l"/>
            <a:endParaRPr lang="en-US" sz="1600" dirty="0">
              <a:solidFill>
                <a:srgbClr val="212529"/>
              </a:solidFill>
              <a:latin typeface="Arial" panose="020B0604020202020204" pitchFamily="34" charset="0"/>
              <a:cs typeface="Arial" panose="020B0604020202020204" pitchFamily="34" charset="0"/>
            </a:endParaRPr>
          </a:p>
          <a:p>
            <a:pPr algn="ctr"/>
            <a:r>
              <a:rPr lang="en-US" sz="1600" b="0" i="0" dirty="0">
                <a:solidFill>
                  <a:srgbClr val="212529"/>
                </a:solidFill>
                <a:effectLst/>
                <a:latin typeface="Arial" panose="020B0604020202020204" pitchFamily="34" charset="0"/>
                <a:cs typeface="Arial" panose="020B0604020202020204" pitchFamily="34" charset="0"/>
              </a:rPr>
              <a:t>See next slide for check station location.</a:t>
            </a:r>
          </a:p>
        </p:txBody>
      </p:sp>
      <p:sp>
        <p:nvSpPr>
          <p:cNvPr id="7" name="Slide Number Placeholder 6">
            <a:extLst>
              <a:ext uri="{FF2B5EF4-FFF2-40B4-BE49-F238E27FC236}">
                <a16:creationId xmlns:a16="http://schemas.microsoft.com/office/drawing/2014/main" id="{983695C9-32F0-7690-A8E1-51EBFC6E7804}"/>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358293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118367-405B-646D-3886-D8E26621E805}"/>
              </a:ext>
            </a:extLst>
          </p:cNvPr>
          <p:cNvSpPr txBox="1"/>
          <p:nvPr/>
        </p:nvSpPr>
        <p:spPr>
          <a:xfrm>
            <a:off x="3595188" y="469791"/>
            <a:ext cx="4802918" cy="1077218"/>
          </a:xfrm>
          <a:prstGeom prst="rect">
            <a:avLst/>
          </a:prstGeom>
          <a:noFill/>
        </p:spPr>
        <p:txBody>
          <a:bodyPr wrap="none" rtlCol="0">
            <a:spAutoFit/>
          </a:bodyPr>
          <a:lstStyle/>
          <a:p>
            <a:r>
              <a:rPr lang="en-US" sz="3200" b="1" dirty="0">
                <a:solidFill>
                  <a:schemeClr val="tx1"/>
                </a:solidFill>
                <a:latin typeface="Arial" panose="020B0604020202020204" pitchFamily="34" charset="0"/>
                <a:cs typeface="Arial" panose="020B0604020202020204" pitchFamily="34" charset="0"/>
              </a:rPr>
              <a:t>This guide will help you</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through the process of:</a:t>
            </a:r>
            <a:endParaRPr lang="en-US" sz="3200" dirty="0"/>
          </a:p>
        </p:txBody>
      </p:sp>
      <p:sp>
        <p:nvSpPr>
          <p:cNvPr id="5" name="TextBox 4">
            <a:extLst>
              <a:ext uri="{FF2B5EF4-FFF2-40B4-BE49-F238E27FC236}">
                <a16:creationId xmlns:a16="http://schemas.microsoft.com/office/drawing/2014/main" id="{9ACF4A56-CA2B-D89D-6AD5-5DC335371020}"/>
              </a:ext>
            </a:extLst>
          </p:cNvPr>
          <p:cNvSpPr txBox="1"/>
          <p:nvPr/>
        </p:nvSpPr>
        <p:spPr>
          <a:xfrm>
            <a:off x="3067800" y="2219325"/>
            <a:ext cx="7104702" cy="4154984"/>
          </a:xfrm>
          <a:prstGeom prst="rect">
            <a:avLst/>
          </a:prstGeom>
          <a:noFill/>
        </p:spPr>
        <p:txBody>
          <a:bodyPr wrap="none" rtlCol="0">
            <a:spAutoFit/>
          </a:bodyPr>
          <a:lstStyle/>
          <a:p>
            <a:pPr marL="457200" indent="-457200">
              <a:buFont typeface="+mj-lt"/>
              <a:buAutoNum type="arabicPeriod"/>
            </a:pPr>
            <a:r>
              <a:rPr lang="en-US" sz="2200" dirty="0">
                <a:latin typeface="Arial" panose="020B0604020202020204" pitchFamily="34" charset="0"/>
                <a:cs typeface="Arial" panose="020B0604020202020204" pitchFamily="34" charset="0"/>
              </a:rPr>
              <a:t>Creating your </a:t>
            </a:r>
            <a:r>
              <a:rPr lang="en-US" sz="2200" dirty="0" err="1">
                <a:latin typeface="Arial" panose="020B0604020202020204" pitchFamily="34" charset="0"/>
                <a:cs typeface="Arial" panose="020B0604020202020204" pitchFamily="34" charset="0"/>
              </a:rPr>
              <a:t>iSportsman</a:t>
            </a:r>
            <a:r>
              <a:rPr lang="en-US" sz="2200" dirty="0">
                <a:latin typeface="Arial" panose="020B0604020202020204" pitchFamily="34" charset="0"/>
                <a:cs typeface="Arial" panose="020B0604020202020204" pitchFamily="34" charset="0"/>
              </a:rPr>
              <a:t> Account ………………..3</a:t>
            </a:r>
          </a:p>
          <a:p>
            <a:pPr marL="457200" indent="-457200">
              <a:buFont typeface="+mj-lt"/>
              <a:buAutoNum type="arabicPeriod"/>
            </a:pPr>
            <a:r>
              <a:rPr lang="en-US" sz="2200" dirty="0">
                <a:latin typeface="Arial" panose="020B0604020202020204" pitchFamily="34" charset="0"/>
                <a:cs typeface="Arial" panose="020B0604020202020204" pitchFamily="34" charset="0"/>
              </a:rPr>
              <a:t>Safety Briefs …………………………………………4</a:t>
            </a:r>
          </a:p>
          <a:p>
            <a:pPr marL="457200" indent="-457200">
              <a:buFont typeface="+mj-lt"/>
              <a:buAutoNum type="arabicPeriod"/>
            </a:pPr>
            <a:r>
              <a:rPr lang="en-US" sz="2200" dirty="0">
                <a:latin typeface="Arial" panose="020B0604020202020204" pitchFamily="34" charset="0"/>
                <a:cs typeface="Arial" panose="020B0604020202020204" pitchFamily="34" charset="0"/>
              </a:rPr>
              <a:t>Vetting ………………………………………………..5</a:t>
            </a:r>
          </a:p>
          <a:p>
            <a:pPr marL="457200" indent="-457200">
              <a:buFont typeface="+mj-lt"/>
              <a:buAutoNum type="arabicPeriod"/>
            </a:pPr>
            <a:r>
              <a:rPr lang="en-US" sz="2200" dirty="0">
                <a:latin typeface="Arial" panose="020B0604020202020204" pitchFamily="34" charset="0"/>
                <a:cs typeface="Arial" panose="020B0604020202020204" pitchFamily="34" charset="0"/>
              </a:rPr>
              <a:t>Firearms Registration ………………...………….....6</a:t>
            </a:r>
          </a:p>
          <a:p>
            <a:pPr marL="457200" indent="-457200">
              <a:buFont typeface="+mj-lt"/>
              <a:buAutoNum type="arabicPeriod"/>
            </a:pPr>
            <a:r>
              <a:rPr lang="en-US" sz="2200" dirty="0">
                <a:latin typeface="Arial" panose="020B0604020202020204" pitchFamily="34" charset="0"/>
                <a:cs typeface="Arial" panose="020B0604020202020204" pitchFamily="34" charset="0"/>
              </a:rPr>
              <a:t>California Hunting/Fishing License ………………..7</a:t>
            </a:r>
          </a:p>
          <a:p>
            <a:pPr marL="457200" indent="-457200">
              <a:buFont typeface="+mj-lt"/>
              <a:buAutoNum type="arabicPeriod"/>
            </a:pPr>
            <a:r>
              <a:rPr lang="en-US" sz="2200" dirty="0">
                <a:latin typeface="Arial" panose="020B0604020202020204" pitchFamily="34" charset="0"/>
                <a:cs typeface="Arial" panose="020B0604020202020204" pitchFamily="34" charset="0"/>
              </a:rPr>
              <a:t>Discounted Annual Hunting Permit ………………..8</a:t>
            </a:r>
          </a:p>
          <a:p>
            <a:pPr marL="457200" indent="-457200">
              <a:buFont typeface="+mj-lt"/>
              <a:buAutoNum type="arabicPeriod"/>
            </a:pPr>
            <a:r>
              <a:rPr lang="en-US" sz="2200" dirty="0">
                <a:latin typeface="Arial" panose="020B0604020202020204" pitchFamily="34" charset="0"/>
                <a:cs typeface="Arial" panose="020B0604020202020204" pitchFamily="34" charset="0"/>
              </a:rPr>
              <a:t>Purchasing your Permit ………………………….9-11</a:t>
            </a:r>
          </a:p>
          <a:p>
            <a:pPr marL="457200" indent="-457200">
              <a:buFont typeface="+mj-lt"/>
              <a:buAutoNum type="arabicPeriod"/>
            </a:pPr>
            <a:r>
              <a:rPr lang="en-US" sz="2200" dirty="0">
                <a:latin typeface="Arial" panose="020B0604020202020204" pitchFamily="34" charset="0"/>
                <a:cs typeface="Arial" panose="020B0604020202020204" pitchFamily="34" charset="0"/>
              </a:rPr>
              <a:t>What Areas are Open? ………………………...12-13</a:t>
            </a:r>
          </a:p>
          <a:p>
            <a:pPr marL="457200" indent="-457200">
              <a:buFont typeface="+mj-lt"/>
              <a:buAutoNum type="arabicPeriod"/>
            </a:pPr>
            <a:r>
              <a:rPr lang="en-US" sz="2200" dirty="0">
                <a:latin typeface="Arial" panose="020B0604020202020204" pitchFamily="34" charset="0"/>
                <a:cs typeface="Arial" panose="020B0604020202020204" pitchFamily="34" charset="0"/>
              </a:rPr>
              <a:t>Making Reservations and Checking in/out …..14-17</a:t>
            </a:r>
          </a:p>
          <a:p>
            <a:pPr marL="457200" indent="-457200">
              <a:buFont typeface="+mj-lt"/>
              <a:buAutoNum type="arabicPeriod"/>
            </a:pPr>
            <a:r>
              <a:rPr lang="en-US" sz="2200" dirty="0">
                <a:latin typeface="Arial" panose="020B0604020202020204" pitchFamily="34" charset="0"/>
                <a:cs typeface="Arial" panose="020B0604020202020204" pitchFamily="34" charset="0"/>
              </a:rPr>
              <a:t>Adding Guests……………………………………....18</a:t>
            </a:r>
          </a:p>
          <a:p>
            <a:pPr marL="457200" indent="-457200">
              <a:buFont typeface="+mj-lt"/>
              <a:buAutoNum type="arabicPeriod"/>
            </a:pPr>
            <a:r>
              <a:rPr lang="en-US" sz="2200" dirty="0">
                <a:latin typeface="Arial" panose="020B0604020202020204" pitchFamily="34" charset="0"/>
                <a:cs typeface="Arial" panose="020B0604020202020204" pitchFamily="34" charset="0"/>
              </a:rPr>
              <a:t>Check Station……………………………………19-20</a:t>
            </a:r>
          </a:p>
          <a:p>
            <a:pPr marL="457200" indent="-457200">
              <a:buFont typeface="+mj-lt"/>
              <a:buAutoNum type="arabicPeriod"/>
            </a:pPr>
            <a:r>
              <a:rPr lang="en-US" sz="2200" dirty="0">
                <a:latin typeface="Arial" panose="020B0604020202020204" pitchFamily="34" charset="0"/>
                <a:cs typeface="Arial" panose="020B0604020202020204" pitchFamily="34" charset="0"/>
              </a:rPr>
              <a:t>Going Afield …………………………………………21</a:t>
            </a:r>
          </a:p>
        </p:txBody>
      </p:sp>
      <p:sp>
        <p:nvSpPr>
          <p:cNvPr id="3" name="Slide Number Placeholder 2">
            <a:extLst>
              <a:ext uri="{FF2B5EF4-FFF2-40B4-BE49-F238E27FC236}">
                <a16:creationId xmlns:a16="http://schemas.microsoft.com/office/drawing/2014/main" id="{A3A9EE78-31CE-AA0A-B68C-814B66A16DD0}"/>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6786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5"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11. Check Station</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83695C9-32F0-7690-A8E1-51EBFC6E7804}"/>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Picture 5" descr="Map&#10;&#10;Description automatically generated">
            <a:extLst>
              <a:ext uri="{FF2B5EF4-FFF2-40B4-BE49-F238E27FC236}">
                <a16:creationId xmlns:a16="http://schemas.microsoft.com/office/drawing/2014/main" id="{ECB83429-2DA4-CD2D-B1A8-F7673924AE78}"/>
              </a:ext>
            </a:extLst>
          </p:cNvPr>
          <p:cNvPicPr>
            <a:picLocks noChangeAspect="1"/>
          </p:cNvPicPr>
          <p:nvPr/>
        </p:nvPicPr>
        <p:blipFill>
          <a:blip r:embed="rId2"/>
          <a:stretch>
            <a:fillRect/>
          </a:stretch>
        </p:blipFill>
        <p:spPr>
          <a:xfrm>
            <a:off x="2683850" y="1542776"/>
            <a:ext cx="7833947" cy="5222631"/>
          </a:xfrm>
          <a:prstGeom prst="rect">
            <a:avLst/>
          </a:prstGeom>
        </p:spPr>
      </p:pic>
    </p:spTree>
    <p:extLst>
      <p:ext uri="{BB962C8B-B14F-4D97-AF65-F5344CB8AC3E}">
        <p14:creationId xmlns:p14="http://schemas.microsoft.com/office/powerpoint/2010/main" val="128048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47970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12. Going Afield</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3011719" y="2330896"/>
            <a:ext cx="794558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Check-in to an open area through </a:t>
            </a:r>
            <a:r>
              <a:rPr lang="en-US" sz="1600" dirty="0" err="1">
                <a:latin typeface="Arial" panose="020B0604020202020204" pitchFamily="34" charset="0"/>
                <a:cs typeface="Arial" panose="020B0604020202020204" pitchFamily="34" charset="0"/>
              </a:rPr>
              <a:t>iSportsman</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Weapon Permit from the VCC (if you plan on going into the cantonment area)</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 hunting and/or fishing license, validations, stamps, and tags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FHL hunting and/or fishing permit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hlinkClick r:id="rId2"/>
              </a:rPr>
              <a:t>Vehicle Windshield/Dashboard Pass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Familiarize yourself with the </a:t>
            </a:r>
            <a:r>
              <a:rPr lang="en-US" sz="1600" dirty="0">
                <a:latin typeface="Arial" panose="020B0604020202020204" pitchFamily="34" charset="0"/>
                <a:cs typeface="Arial" panose="020B0604020202020204" pitchFamily="34" charset="0"/>
                <a:hlinkClick r:id="rId3"/>
              </a:rPr>
              <a:t>FHL H&amp;F Regulation 420-26 and CDFW regulations</a:t>
            </a:r>
            <a:endParaRPr lang="en-US" sz="1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5FEDB66-BEF7-4548-9DFB-A76BA0BBB06C}"/>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Picture 6" descr="Diagram, text&#10;&#10;Description automatically generated">
            <a:extLst>
              <a:ext uri="{FF2B5EF4-FFF2-40B4-BE49-F238E27FC236}">
                <a16:creationId xmlns:a16="http://schemas.microsoft.com/office/drawing/2014/main" id="{8B3ED748-7EF9-69A9-B5EF-C915DD83A260}"/>
              </a:ext>
            </a:extLst>
          </p:cNvPr>
          <p:cNvPicPr>
            <a:picLocks noChangeAspect="1"/>
          </p:cNvPicPr>
          <p:nvPr/>
        </p:nvPicPr>
        <p:blipFill>
          <a:blip r:embed="rId4"/>
          <a:stretch>
            <a:fillRect/>
          </a:stretch>
        </p:blipFill>
        <p:spPr>
          <a:xfrm>
            <a:off x="4257316" y="4372112"/>
            <a:ext cx="1798792" cy="2327459"/>
          </a:xfrm>
          <a:prstGeom prst="rect">
            <a:avLst/>
          </a:prstGeom>
        </p:spPr>
      </p:pic>
      <p:pic>
        <p:nvPicPr>
          <p:cNvPr id="9" name="Picture 8" descr="A picture containing text, bird, plant, screenshot&#10;&#10;Description automatically generated">
            <a:extLst>
              <a:ext uri="{FF2B5EF4-FFF2-40B4-BE49-F238E27FC236}">
                <a16:creationId xmlns:a16="http://schemas.microsoft.com/office/drawing/2014/main" id="{580E1D61-A522-9DFB-2195-D73B2E5DA6AD}"/>
              </a:ext>
            </a:extLst>
          </p:cNvPr>
          <p:cNvPicPr>
            <a:picLocks noChangeAspect="1"/>
          </p:cNvPicPr>
          <p:nvPr/>
        </p:nvPicPr>
        <p:blipFill>
          <a:blip r:embed="rId5"/>
          <a:stretch>
            <a:fillRect/>
          </a:stretch>
        </p:blipFill>
        <p:spPr>
          <a:xfrm>
            <a:off x="7554417" y="4341349"/>
            <a:ext cx="1798793" cy="2327849"/>
          </a:xfrm>
          <a:prstGeom prst="rect">
            <a:avLst/>
          </a:prstGeom>
        </p:spPr>
      </p:pic>
    </p:spTree>
    <p:extLst>
      <p:ext uri="{BB962C8B-B14F-4D97-AF65-F5344CB8AC3E}">
        <p14:creationId xmlns:p14="http://schemas.microsoft.com/office/powerpoint/2010/main" val="163063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8870" y="345075"/>
            <a:ext cx="8915399" cy="858983"/>
          </a:xfrm>
        </p:spPr>
        <p:txBody>
          <a:bodyPr>
            <a:noAutofit/>
          </a:bodyPr>
          <a:lstStyle/>
          <a:p>
            <a:pPr algn="ctr"/>
            <a:r>
              <a:rPr lang="en-US" sz="4000" b="1" dirty="0">
                <a:solidFill>
                  <a:schemeClr val="tx1"/>
                </a:solidFill>
                <a:latin typeface="Arial" panose="020B0604020202020204" pitchFamily="34" charset="0"/>
                <a:cs typeface="Arial" panose="020B0604020202020204" pitchFamily="34" charset="0"/>
              </a:rPr>
              <a:t>Questions</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2027750" y="2390775"/>
            <a:ext cx="8757637"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Please contact the FHL Hunting and Fishing Program with any questions.</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(831</a:t>
            </a:r>
            <a:r>
              <a:rPr lang="en-US">
                <a:latin typeface="Arial" panose="020B0604020202020204" pitchFamily="34" charset="0"/>
                <a:cs typeface="Arial" panose="020B0604020202020204" pitchFamily="34" charset="0"/>
              </a:rPr>
              <a:t>) 241-1182</a:t>
            </a:r>
            <a:endParaRPr lang="en-US" dirty="0">
              <a:latin typeface="Arial" panose="020B0604020202020204" pitchFamily="34" charset="0"/>
              <a:cs typeface="Arial" panose="020B0604020202020204" pitchFamily="34" charset="0"/>
            </a:endParaRPr>
          </a:p>
          <a:p>
            <a:pPr algn="ctr"/>
            <a:r>
              <a:rPr lang="en-US" dirty="0">
                <a:solidFill>
                  <a:srgbClr val="0070C0"/>
                </a:solidFill>
                <a:latin typeface="Arial" panose="020B0604020202020204" pitchFamily="34" charset="0"/>
                <a:cs typeface="Arial" panose="020B0604020202020204" pitchFamily="34" charset="0"/>
              </a:rPr>
              <a:t>usarmy.hunterliggett.id-readiness.mbx.hunt-and-fish-program@mail.mil </a:t>
            </a:r>
          </a:p>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6498856-E88B-0567-6488-2A247DD6F12D}"/>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93791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708168"/>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1. Creating your </a:t>
            </a:r>
            <a:br>
              <a:rPr lang="en-US" sz="3200" b="1" dirty="0">
                <a:solidFill>
                  <a:schemeClr val="tx1"/>
                </a:solidFill>
                <a:latin typeface="Arial" panose="020B0604020202020204" pitchFamily="34" charset="0"/>
                <a:cs typeface="Arial" panose="020B0604020202020204" pitchFamily="34" charset="0"/>
              </a:rPr>
            </a:br>
            <a:r>
              <a:rPr lang="en-US" sz="3200" b="1" dirty="0" err="1">
                <a:solidFill>
                  <a:schemeClr val="tx1"/>
                </a:solidFill>
                <a:latin typeface="Arial" panose="020B0604020202020204" pitchFamily="34" charset="0"/>
                <a:cs typeface="Arial" panose="020B0604020202020204" pitchFamily="34" charset="0"/>
              </a:rPr>
              <a:t>iSportsman</a:t>
            </a:r>
            <a:r>
              <a:rPr lang="en-US" sz="3200" b="1" dirty="0">
                <a:solidFill>
                  <a:schemeClr val="tx1"/>
                </a:solidFill>
                <a:latin typeface="Arial" panose="020B0604020202020204" pitchFamily="34" charset="0"/>
                <a:cs typeface="Arial" panose="020B0604020202020204" pitchFamily="34" charset="0"/>
              </a:rPr>
              <a:t> Account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476499" y="15142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a:solidFill>
                  <a:schemeClr val="tx1"/>
                </a:solidFill>
                <a:latin typeface="Arial" panose="020B0604020202020204" pitchFamily="34" charset="0"/>
                <a:cs typeface="Arial" panose="020B0604020202020204" pitchFamily="34" charset="0"/>
              </a:rPr>
              <a:t>Previous Account Holders: </a:t>
            </a:r>
            <a:r>
              <a:rPr lang="en-US" sz="1600" dirty="0">
                <a:solidFill>
                  <a:schemeClr val="tx1"/>
                </a:solidFill>
                <a:latin typeface="Arial" panose="020B0604020202020204" pitchFamily="34" charset="0"/>
                <a:cs typeface="Arial" panose="020B0604020202020204" pitchFamily="34" charset="0"/>
              </a:rPr>
              <a:t>If you created an </a:t>
            </a:r>
            <a:r>
              <a:rPr lang="en-US" sz="1600" dirty="0" err="1">
                <a:solidFill>
                  <a:schemeClr val="tx1"/>
                </a:solidFill>
                <a:latin typeface="Arial" panose="020B0604020202020204" pitchFamily="34" charset="0"/>
                <a:cs typeface="Arial" panose="020B0604020202020204" pitchFamily="34" charset="0"/>
              </a:rPr>
              <a:t>iSportsman</a:t>
            </a:r>
            <a:r>
              <a:rPr lang="en-US" sz="1600" dirty="0">
                <a:solidFill>
                  <a:schemeClr val="tx1"/>
                </a:solidFill>
                <a:latin typeface="Arial" panose="020B0604020202020204" pitchFamily="34" charset="0"/>
                <a:cs typeface="Arial" panose="020B0604020202020204" pitchFamily="34" charset="0"/>
              </a:rPr>
              <a:t> account previously at FHL or another installation do not create a new account. Use that account.</a:t>
            </a:r>
          </a:p>
          <a:p>
            <a:endParaRPr lang="en-US" sz="1600" dirty="0">
              <a:solidFill>
                <a:schemeClr val="tx1"/>
              </a:solidFill>
              <a:latin typeface="Arial" panose="020B0604020202020204" pitchFamily="34" charset="0"/>
              <a:cs typeface="Arial" panose="020B0604020202020204" pitchFamily="34" charset="0"/>
            </a:endParaRPr>
          </a:p>
          <a:p>
            <a:r>
              <a:rPr lang="en-US" sz="1600" b="1" dirty="0">
                <a:solidFill>
                  <a:schemeClr val="tx1"/>
                </a:solidFill>
                <a:latin typeface="Arial" panose="020B0604020202020204" pitchFamily="34" charset="0"/>
                <a:cs typeface="Arial" panose="020B0604020202020204" pitchFamily="34" charset="0"/>
              </a:rPr>
              <a:t>New Users: </a:t>
            </a:r>
            <a:r>
              <a:rPr lang="en-US" sz="1600" dirty="0">
                <a:solidFill>
                  <a:schemeClr val="tx1"/>
                </a:solidFill>
                <a:latin typeface="Arial" panose="020B0604020202020204" pitchFamily="34" charset="0"/>
                <a:cs typeface="Arial" panose="020B0604020202020204" pitchFamily="34" charset="0"/>
              </a:rPr>
              <a:t>If you do not have an </a:t>
            </a:r>
            <a:r>
              <a:rPr lang="en-US" sz="1600" dirty="0" err="1">
                <a:solidFill>
                  <a:schemeClr val="tx1"/>
                </a:solidFill>
                <a:latin typeface="Arial" panose="020B0604020202020204" pitchFamily="34" charset="0"/>
                <a:cs typeface="Arial" panose="020B0604020202020204" pitchFamily="34" charset="0"/>
              </a:rPr>
              <a:t>iSportsman</a:t>
            </a:r>
            <a:r>
              <a:rPr lang="en-US" sz="1600" dirty="0">
                <a:solidFill>
                  <a:schemeClr val="tx1"/>
                </a:solidFill>
                <a:latin typeface="Arial" panose="020B0604020202020204" pitchFamily="34" charset="0"/>
                <a:cs typeface="Arial" panose="020B0604020202020204" pitchFamily="34" charset="0"/>
              </a:rPr>
              <a:t> account, then register for one by clicking here: </a:t>
            </a:r>
            <a:r>
              <a:rPr lang="en-US" sz="1600" dirty="0">
                <a:solidFill>
                  <a:schemeClr val="tx1"/>
                </a:solidFill>
                <a:latin typeface="Arial" panose="020B0604020202020204" pitchFamily="34" charset="0"/>
                <a:cs typeface="Arial" panose="020B0604020202020204" pitchFamily="34" charset="0"/>
                <a:hlinkClick r:id="rId2"/>
              </a:rPr>
              <a:t>Register</a:t>
            </a:r>
            <a:r>
              <a:rPr lang="en-US" sz="1600" dirty="0">
                <a:solidFill>
                  <a:schemeClr val="tx1"/>
                </a:solidFill>
                <a:latin typeface="Arial" panose="020B0604020202020204" pitchFamily="34" charset="0"/>
                <a:cs typeface="Arial" panose="020B0604020202020204" pitchFamily="34" charset="0"/>
              </a:rPr>
              <a:t> or going to our website (</a:t>
            </a:r>
            <a:r>
              <a:rPr lang="en-US" sz="1600" dirty="0">
                <a:solidFill>
                  <a:schemeClr val="tx1"/>
                </a:solidFill>
                <a:latin typeface="Arial" panose="020B0604020202020204" pitchFamily="34" charset="0"/>
                <a:cs typeface="Arial" panose="020B0604020202020204" pitchFamily="34" charset="0"/>
                <a:hlinkClick r:id="rId3"/>
              </a:rPr>
              <a:t>https://fthunter.isportsman.net</a:t>
            </a:r>
            <a:r>
              <a:rPr lang="en-US" sz="1600" dirty="0">
                <a:solidFill>
                  <a:schemeClr val="tx1"/>
                </a:solidFill>
                <a:latin typeface="Arial" panose="020B0604020202020204" pitchFamily="34" charset="0"/>
                <a:cs typeface="Arial" panose="020B0604020202020204" pitchFamily="34" charset="0"/>
              </a:rPr>
              <a:t>).</a:t>
            </a:r>
          </a:p>
          <a:p>
            <a:endParaRPr lang="en-US" sz="20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CB9A01E-BB83-03E3-FF79-969F489EF411}"/>
              </a:ext>
            </a:extLst>
          </p:cNvPr>
          <p:cNvPicPr>
            <a:picLocks noChangeAspect="1"/>
          </p:cNvPicPr>
          <p:nvPr/>
        </p:nvPicPr>
        <p:blipFill rotWithShape="1">
          <a:blip r:embed="rId4"/>
          <a:srcRect l="371" t="10088" r="1264" b="8187"/>
          <a:stretch/>
        </p:blipFill>
        <p:spPr>
          <a:xfrm>
            <a:off x="2895599" y="3219450"/>
            <a:ext cx="7916517" cy="3514726"/>
          </a:xfrm>
          <a:prstGeom prst="rect">
            <a:avLst/>
          </a:prstGeom>
          <a:ln>
            <a:solidFill>
              <a:schemeClr val="tx1"/>
            </a:solidFill>
          </a:ln>
        </p:spPr>
      </p:pic>
      <p:sp>
        <p:nvSpPr>
          <p:cNvPr id="8" name="Oval 7">
            <a:extLst>
              <a:ext uri="{FF2B5EF4-FFF2-40B4-BE49-F238E27FC236}">
                <a16:creationId xmlns:a16="http://schemas.microsoft.com/office/drawing/2014/main" id="{63F46807-5BD7-561D-39F0-03947D5E71EF}"/>
              </a:ext>
            </a:extLst>
          </p:cNvPr>
          <p:cNvSpPr/>
          <p:nvPr/>
        </p:nvSpPr>
        <p:spPr>
          <a:xfrm>
            <a:off x="3714750" y="6296025"/>
            <a:ext cx="1028700" cy="1905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1BC-C316-BE63-9EC6-535DBA4EFF0C}"/>
              </a:ext>
            </a:extLst>
          </p:cNvPr>
          <p:cNvSpPr/>
          <p:nvPr/>
        </p:nvSpPr>
        <p:spPr>
          <a:xfrm>
            <a:off x="9250020" y="3743325"/>
            <a:ext cx="1094129" cy="30625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65A1786-2083-38F6-0607-BD28F7B50417}"/>
              </a:ext>
            </a:extLst>
          </p:cNvPr>
          <p:cNvCxnSpPr/>
          <p:nvPr/>
        </p:nvCxnSpPr>
        <p:spPr>
          <a:xfrm flipH="1">
            <a:off x="4810125" y="6296025"/>
            <a:ext cx="1009650" cy="95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97C64E-AFF3-434D-F42F-52EAB7D7E9A3}"/>
              </a:ext>
            </a:extLst>
          </p:cNvPr>
          <p:cNvCxnSpPr>
            <a:cxnSpLocks/>
          </p:cNvCxnSpPr>
          <p:nvPr/>
        </p:nvCxnSpPr>
        <p:spPr>
          <a:xfrm flipV="1">
            <a:off x="9572625" y="4124325"/>
            <a:ext cx="133350" cy="571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73FF32A-15C1-2181-1A84-C55E0612143B}"/>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009387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446094"/>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2. Safety Briefs</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3093244" y="1976169"/>
            <a:ext cx="7410449"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Everyone must watch both safety briefs (UXO and H&amp;F Orientation) that are found under the “My Safety Briefs” tab on your </a:t>
            </a:r>
            <a:r>
              <a:rPr lang="en-US" sz="1600" dirty="0" err="1">
                <a:latin typeface="Arial" panose="020B0604020202020204" pitchFamily="34" charset="0"/>
                <a:cs typeface="Arial" panose="020B0604020202020204" pitchFamily="34" charset="0"/>
              </a:rPr>
              <a:t>iSportsman</a:t>
            </a:r>
            <a:r>
              <a:rPr lang="en-US" sz="1600" dirty="0">
                <a:latin typeface="Arial" panose="020B0604020202020204" pitchFamily="34" charset="0"/>
                <a:cs typeface="Arial" panose="020B0604020202020204" pitchFamily="34" charset="0"/>
              </a:rPr>
              <a:t> account page. Answer the questions that follow each video. Once submitted, this hold is removed, and your permits will be available for purchase.</a:t>
            </a:r>
          </a:p>
        </p:txBody>
      </p:sp>
      <p:pic>
        <p:nvPicPr>
          <p:cNvPr id="13" name="Picture 12">
            <a:extLst>
              <a:ext uri="{FF2B5EF4-FFF2-40B4-BE49-F238E27FC236}">
                <a16:creationId xmlns:a16="http://schemas.microsoft.com/office/drawing/2014/main" id="{FE8A4887-962B-17E2-EF62-4C87AE83CC6E}"/>
              </a:ext>
            </a:extLst>
          </p:cNvPr>
          <p:cNvPicPr>
            <a:picLocks noChangeAspect="1"/>
          </p:cNvPicPr>
          <p:nvPr/>
        </p:nvPicPr>
        <p:blipFill rotWithShape="1">
          <a:blip r:embed="rId2"/>
          <a:srcRect t="9941" r="64297" b="55264"/>
          <a:stretch/>
        </p:blipFill>
        <p:spPr>
          <a:xfrm>
            <a:off x="3395388" y="3471469"/>
            <a:ext cx="6036094" cy="3143524"/>
          </a:xfrm>
          <a:prstGeom prst="rect">
            <a:avLst/>
          </a:prstGeom>
          <a:ln>
            <a:solidFill>
              <a:schemeClr val="tx1"/>
            </a:solidFill>
          </a:ln>
        </p:spPr>
      </p:pic>
      <p:sp>
        <p:nvSpPr>
          <p:cNvPr id="14" name="Oval 13">
            <a:extLst>
              <a:ext uri="{FF2B5EF4-FFF2-40B4-BE49-F238E27FC236}">
                <a16:creationId xmlns:a16="http://schemas.microsoft.com/office/drawing/2014/main" id="{8B246B47-6CD8-37F6-DD4D-F2A621FAC9DF}"/>
              </a:ext>
            </a:extLst>
          </p:cNvPr>
          <p:cNvSpPr/>
          <p:nvPr/>
        </p:nvSpPr>
        <p:spPr>
          <a:xfrm>
            <a:off x="7391400" y="4124325"/>
            <a:ext cx="1228726" cy="36195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8A934F1F-AECC-D229-C701-ED2D41E50008}"/>
              </a:ext>
            </a:extLst>
          </p:cNvPr>
          <p:cNvCxnSpPr>
            <a:cxnSpLocks/>
          </p:cNvCxnSpPr>
          <p:nvPr/>
        </p:nvCxnSpPr>
        <p:spPr>
          <a:xfrm flipH="1">
            <a:off x="5591175" y="4524512"/>
            <a:ext cx="2414588" cy="1209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3A48F917-FBDA-01C3-F711-7F6A679549CA}"/>
              </a:ext>
            </a:extLst>
          </p:cNvPr>
          <p:cNvSpPr/>
          <p:nvPr/>
        </p:nvSpPr>
        <p:spPr>
          <a:xfrm>
            <a:off x="3760643" y="4608396"/>
            <a:ext cx="809625" cy="20941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6A6170E-C34D-BFD8-B2BF-E993FEF7EC3A}"/>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01257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436678"/>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3. Vetting</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760518" y="2038886"/>
            <a:ext cx="8298007" cy="2062103"/>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As of 8/7/2024, the requirement for annual vetting has been waived for Hunting and Fishing Program customers who will not enter the cantonment area.</a:t>
            </a:r>
          </a:p>
          <a:p>
            <a:pPr marL="285750" indent="-285750">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Anyone who has been denied access is still barred from hunting or fishing or otherwise entering Fort Hunter Liggett property.</a:t>
            </a:r>
          </a:p>
          <a:p>
            <a:pPr marL="285750" indent="-285750">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For more information on access to the cantonment area, please contact the Visitor Control Center (VCC): Website: </a:t>
            </a:r>
            <a:r>
              <a:rPr lang="en-US" sz="1600" b="0" i="0" u="none" strike="noStrike" dirty="0">
                <a:solidFill>
                  <a:srgbClr val="83A8F3"/>
                </a:solidFill>
                <a:effectLst/>
                <a:latin typeface="Arial" panose="020B0604020202020204" pitchFamily="34" charset="0"/>
                <a:cs typeface="Arial" panose="020B0604020202020204" pitchFamily="34" charset="0"/>
                <a:hlinkClick r:id="rId2"/>
              </a:rPr>
              <a:t>https://home.army.mil/liggett/about/visitor-information</a:t>
            </a:r>
            <a:r>
              <a:rPr lang="en-US" sz="1600" b="0" i="0" dirty="0">
                <a:solidFill>
                  <a:srgbClr val="212529"/>
                </a:solidFill>
                <a:effectLst/>
                <a:latin typeface="Arial" panose="020B0604020202020204" pitchFamily="34" charset="0"/>
                <a:cs typeface="Arial" panose="020B0604020202020204" pitchFamily="34" charset="0"/>
              </a:rPr>
              <a:t>, Phone: 831-386-3875, Email:  </a:t>
            </a:r>
            <a:r>
              <a:rPr lang="en-US" sz="1600" b="0" i="0" dirty="0">
                <a:solidFill>
                  <a:srgbClr val="0000FF"/>
                </a:solidFill>
                <a:effectLst/>
                <a:latin typeface="Arial" panose="020B0604020202020204" pitchFamily="34" charset="0"/>
                <a:cs typeface="Arial" panose="020B0604020202020204" pitchFamily="34" charset="0"/>
              </a:rPr>
              <a:t>usarmy.hunterliggett.id-readiness.mbx.des-vcc@army.mil   </a:t>
            </a:r>
            <a:endParaRPr lang="en-US" sz="1600" b="0" i="0" dirty="0">
              <a:solidFill>
                <a:srgbClr val="212529"/>
              </a:solidFill>
              <a:effectLst/>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A0B3244-E5F7-4551-9689-569F962A912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1543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737974"/>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4. Firearms Registration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(Only Required for Cantonment)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435203" y="1542776"/>
            <a:ext cx="8298007" cy="5262979"/>
          </a:xfrm>
          <a:prstGeom prst="rect">
            <a:avLst/>
          </a:prstGeom>
          <a:noFill/>
        </p:spPr>
        <p:txBody>
          <a:bodyPr wrap="square" rtlCol="0">
            <a:spAutoFit/>
          </a:bodyPr>
          <a:lstStyle/>
          <a:p>
            <a:pPr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As of 8/7/2024, the requirement for firearm registration has been waived for hunters who will not enter the cantonment area.</a:t>
            </a:r>
          </a:p>
          <a:p>
            <a:pPr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To bring firearms onto the cantonment area, you must complete the FHL Personal Firearms Registration Form through the VCC.</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The firearms registration is valid for 3 years from issuance.</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Air guns must be registered.</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Archery equipment does not need registered.</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Firearms registration is not a hold on your account and does not prevent you from purchasing a FHL hunting permit. </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Once your firearm is registered, the VCC will email you a copy of your FHL weapon permit. </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Always keep your FHL weapon permit with you and the firearm while on the cantonment area.</a:t>
            </a:r>
          </a:p>
          <a:p>
            <a:pPr marL="742950" lvl="1" indent="-285750"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If you have not received an email from the VCC after 30 days, check the status of your firearms registration by calling the VCC at (831) 386-3875.</a:t>
            </a:r>
          </a:p>
          <a:p>
            <a:pPr marL="742950" lvl="1" indent="-285750" algn="l">
              <a:buFont typeface="Arial" panose="020B0604020202020204" pitchFamily="34" charset="0"/>
              <a:buChar char="•"/>
            </a:pPr>
            <a:r>
              <a:rPr lang="en-US" sz="1600" b="1" i="0" dirty="0">
                <a:solidFill>
                  <a:srgbClr val="212529"/>
                </a:solidFill>
                <a:effectLst/>
                <a:latin typeface="Arial" panose="020B0604020202020204" pitchFamily="34" charset="0"/>
                <a:cs typeface="Arial" panose="020B0604020202020204" pitchFamily="34" charset="0"/>
              </a:rPr>
              <a:t>The FHL H&amp;F program </a:t>
            </a:r>
            <a:r>
              <a:rPr lang="en-US" sz="1600" b="1" i="0" dirty="0">
                <a:solidFill>
                  <a:srgbClr val="FF0000"/>
                </a:solidFill>
                <a:effectLst/>
                <a:latin typeface="Arial" panose="020B0604020202020204" pitchFamily="34" charset="0"/>
                <a:cs typeface="Arial" panose="020B0604020202020204" pitchFamily="34" charset="0"/>
              </a:rPr>
              <a:t>DOES NOT HANDLE</a:t>
            </a:r>
            <a:r>
              <a:rPr lang="en-US" sz="1600" b="1" i="0" dirty="0">
                <a:solidFill>
                  <a:srgbClr val="212529"/>
                </a:solidFill>
                <a:effectLst/>
                <a:latin typeface="Arial" panose="020B0604020202020204" pitchFamily="34" charset="0"/>
                <a:cs typeface="Arial" panose="020B0604020202020204" pitchFamily="34" charset="0"/>
              </a:rPr>
              <a:t> firearms registrations.</a:t>
            </a:r>
            <a:endParaRPr lang="en-US" sz="1600" b="0" i="0" dirty="0">
              <a:solidFill>
                <a:srgbClr val="212529"/>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600" b="0" i="0" dirty="0">
                <a:solidFill>
                  <a:srgbClr val="212529"/>
                </a:solidFill>
                <a:effectLst/>
                <a:latin typeface="Arial" panose="020B0604020202020204" pitchFamily="34" charset="0"/>
                <a:cs typeface="Arial" panose="020B0604020202020204" pitchFamily="34" charset="0"/>
              </a:rPr>
              <a:t>Fill out the FHL Personal Firearms Registration Form completely, sign (or type your name in the signature box), and email the completed form with a copy of an acceptable photo ID to the VCC at:</a:t>
            </a:r>
          </a:p>
          <a:p>
            <a:pPr algn="ctr"/>
            <a:r>
              <a:rPr lang="en-US" sz="1600" b="0" i="0" dirty="0">
                <a:solidFill>
                  <a:srgbClr val="0000FF"/>
                </a:solidFill>
                <a:effectLst/>
                <a:latin typeface="Arial" panose="020B0604020202020204" pitchFamily="34" charset="0"/>
                <a:cs typeface="Arial" panose="020B0604020202020204" pitchFamily="34" charset="0"/>
              </a:rPr>
              <a:t>usarmy.hunterliggett.id-readiness.mbx.des-vcc@army.mil </a:t>
            </a:r>
            <a:endParaRPr lang="en-US" sz="1600" dirty="0">
              <a:solidFill>
                <a:srgbClr val="0070C0"/>
              </a:solidFill>
              <a:latin typeface="Arial" panose="020B0604020202020204" pitchFamily="34" charset="0"/>
              <a:cs typeface="Arial" panose="020B0604020202020204" pitchFamily="34" charset="0"/>
            </a:endParaRPr>
          </a:p>
          <a:p>
            <a:pPr lvl="1" algn="ctr"/>
            <a:r>
              <a:rPr lang="en-US" sz="1600" dirty="0">
                <a:latin typeface="Arial" panose="020B0604020202020204" pitchFamily="34" charset="0"/>
                <a:cs typeface="Arial" panose="020B0604020202020204" pitchFamily="34" charset="0"/>
                <a:hlinkClick r:id="rId2"/>
              </a:rPr>
              <a:t>Firearms Registration Form</a:t>
            </a:r>
            <a:endParaRPr lang="en-US" sz="1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AF8459F-AF9D-F6BA-34BA-F876D3D91E59}"/>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41363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8416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5. California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Hunting/Fishing License</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827193" y="2354466"/>
            <a:ext cx="829800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Anyone who wishes to purchase a FHL hunting and/or fishing permit must obtain a valid CA hunting and/or fishing license for the same year (e.g., a 2024-25 CA hunting license for a 2024-25 FHL hunting permit).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iSportsman will prompt you for your CA Hunting License document number </a:t>
            </a:r>
          </a:p>
          <a:p>
            <a:r>
              <a:rPr lang="en-US" sz="1600" dirty="0">
                <a:latin typeface="Arial" panose="020B0604020202020204" pitchFamily="34" charset="0"/>
                <a:cs typeface="Arial" panose="020B0604020202020204" pitchFamily="34" charset="0"/>
              </a:rPr>
              <a:t>     (D - ########## - #) upon checkout. </a:t>
            </a:r>
          </a:p>
        </p:txBody>
      </p:sp>
      <p:sp>
        <p:nvSpPr>
          <p:cNvPr id="6" name="Slide Number Placeholder 5">
            <a:extLst>
              <a:ext uri="{FF2B5EF4-FFF2-40B4-BE49-F238E27FC236}">
                <a16:creationId xmlns:a16="http://schemas.microsoft.com/office/drawing/2014/main" id="{34A5BE01-C75A-2583-7E6F-6B4C91130872}"/>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1E4F067B-7E93-E55F-CFF7-6DFAAAF5767A}"/>
              </a:ext>
            </a:extLst>
          </p:cNvPr>
          <p:cNvPicPr>
            <a:picLocks noChangeAspect="1"/>
          </p:cNvPicPr>
          <p:nvPr/>
        </p:nvPicPr>
        <p:blipFill>
          <a:blip r:embed="rId2"/>
          <a:stretch>
            <a:fillRect/>
          </a:stretch>
        </p:blipFill>
        <p:spPr>
          <a:xfrm>
            <a:off x="5360842" y="3932308"/>
            <a:ext cx="1857375" cy="2457450"/>
          </a:xfrm>
          <a:prstGeom prst="rect">
            <a:avLst/>
          </a:prstGeom>
        </p:spPr>
      </p:pic>
    </p:spTree>
    <p:extLst>
      <p:ext uri="{BB962C8B-B14F-4D97-AF65-F5344CB8AC3E}">
        <p14:creationId xmlns:p14="http://schemas.microsoft.com/office/powerpoint/2010/main" val="139920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76551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6. Discounted Annual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Hunting Permit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827193" y="2354466"/>
            <a:ext cx="8298007"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Disabled Veterans, Recovering Service Members, and Junior hunters are eligible for a discounted annual hunting permit.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Recovering Service Members and Disabled Veterans must send a copy of their CA hunting license to the FHL H&amp;F program at: </a:t>
            </a:r>
          </a:p>
          <a:p>
            <a:pPr algn="ctr"/>
            <a:r>
              <a:rPr lang="en-US" sz="1600" dirty="0">
                <a:solidFill>
                  <a:srgbClr val="0070C0"/>
                </a:solidFill>
                <a:latin typeface="Arial" panose="020B0604020202020204" pitchFamily="34" charset="0"/>
                <a:cs typeface="Arial" panose="020B0604020202020204" pitchFamily="34" charset="0"/>
              </a:rPr>
              <a:t>usarmy.hunterliggett.id-readiness.mbx.hunt-and-fish-program@army.mil  </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Junior hunters do not need to send in a copy of their CA hunting license. If both safety briefs are complete and they are below the age of 16, they will be able to purchase a FHL junior hunting permit.</a:t>
            </a:r>
          </a:p>
        </p:txBody>
      </p:sp>
      <p:sp>
        <p:nvSpPr>
          <p:cNvPr id="6" name="Slide Number Placeholder 5">
            <a:extLst>
              <a:ext uri="{FF2B5EF4-FFF2-40B4-BE49-F238E27FC236}">
                <a16:creationId xmlns:a16="http://schemas.microsoft.com/office/drawing/2014/main" id="{35A05CCE-4D11-9BBF-8735-6F923083D483}"/>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3833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6925" y="320250"/>
            <a:ext cx="8915399" cy="701126"/>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STEP 7. Purchasing your Permit</a:t>
            </a:r>
            <a:endParaRPr lang="en-US" sz="3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760518" y="3429000"/>
            <a:ext cx="8915399" cy="188622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7E2D06-98C5-8F0D-18D4-4DE942029DE8}"/>
              </a:ext>
            </a:extLst>
          </p:cNvPr>
          <p:cNvSpPr txBox="1"/>
          <p:nvPr/>
        </p:nvSpPr>
        <p:spPr>
          <a:xfrm>
            <a:off x="2831384" y="1140655"/>
            <a:ext cx="82980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Log into </a:t>
            </a:r>
            <a:r>
              <a:rPr lang="en-US" sz="1600" dirty="0" err="1">
                <a:latin typeface="Arial" panose="020B0604020202020204" pitchFamily="34" charset="0"/>
                <a:cs typeface="Arial" panose="020B0604020202020204" pitchFamily="34" charset="0"/>
              </a:rPr>
              <a:t>iSportsman</a:t>
            </a:r>
            <a:r>
              <a:rPr lang="en-US" sz="1600" dirty="0">
                <a:latin typeface="Arial" panose="020B0604020202020204" pitchFamily="34" charset="0"/>
                <a:cs typeface="Arial" panose="020B0604020202020204" pitchFamily="34" charset="0"/>
              </a:rPr>
              <a:t> and purchase the desired permit(s).</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ALL SALES ARE FINAL. </a:t>
            </a:r>
            <a:r>
              <a:rPr lang="en-US" sz="1600" dirty="0">
                <a:latin typeface="Arial" panose="020B0604020202020204" pitchFamily="34" charset="0"/>
                <a:cs typeface="Arial" panose="020B0604020202020204" pitchFamily="34" charset="0"/>
              </a:rPr>
              <a:t>Review your order carefully before purchase. The FHL H&amp;F Program </a:t>
            </a:r>
            <a:r>
              <a:rPr lang="en-US" sz="1600" dirty="0">
                <a:solidFill>
                  <a:srgbClr val="FF0000"/>
                </a:solidFill>
                <a:latin typeface="Arial" panose="020B0604020202020204" pitchFamily="34" charset="0"/>
                <a:cs typeface="Arial" panose="020B0604020202020204" pitchFamily="34" charset="0"/>
              </a:rPr>
              <a:t>DOES NOT </a:t>
            </a:r>
            <a:r>
              <a:rPr lang="en-US" sz="1600" dirty="0">
                <a:latin typeface="Arial" panose="020B0604020202020204" pitchFamily="34" charset="0"/>
                <a:cs typeface="Arial" panose="020B0604020202020204" pitchFamily="34" charset="0"/>
              </a:rPr>
              <a:t>provide refunds.</a:t>
            </a:r>
          </a:p>
        </p:txBody>
      </p:sp>
      <p:pic>
        <p:nvPicPr>
          <p:cNvPr id="6" name="Picture 5">
            <a:extLst>
              <a:ext uri="{FF2B5EF4-FFF2-40B4-BE49-F238E27FC236}">
                <a16:creationId xmlns:a16="http://schemas.microsoft.com/office/drawing/2014/main" id="{446AC64B-DD38-4D13-3441-0810887223AB}"/>
              </a:ext>
            </a:extLst>
          </p:cNvPr>
          <p:cNvPicPr>
            <a:picLocks noChangeAspect="1"/>
          </p:cNvPicPr>
          <p:nvPr/>
        </p:nvPicPr>
        <p:blipFill rotWithShape="1">
          <a:blip r:embed="rId2"/>
          <a:srcRect l="-196" t="11552" r="64649" b="63045"/>
          <a:stretch/>
        </p:blipFill>
        <p:spPr>
          <a:xfrm>
            <a:off x="4244366" y="2047908"/>
            <a:ext cx="4939284" cy="1886224"/>
          </a:xfrm>
          <a:prstGeom prst="rect">
            <a:avLst/>
          </a:prstGeom>
          <a:ln>
            <a:solidFill>
              <a:schemeClr val="tx1"/>
            </a:solidFill>
          </a:ln>
        </p:spPr>
      </p:pic>
      <p:pic>
        <p:nvPicPr>
          <p:cNvPr id="8" name="Picture 7">
            <a:extLst>
              <a:ext uri="{FF2B5EF4-FFF2-40B4-BE49-F238E27FC236}">
                <a16:creationId xmlns:a16="http://schemas.microsoft.com/office/drawing/2014/main" id="{00DAE54C-081C-8E9D-CD3F-961519C7E5F9}"/>
              </a:ext>
            </a:extLst>
          </p:cNvPr>
          <p:cNvPicPr>
            <a:picLocks noChangeAspect="1"/>
          </p:cNvPicPr>
          <p:nvPr/>
        </p:nvPicPr>
        <p:blipFill rotWithShape="1">
          <a:blip r:embed="rId3"/>
          <a:srcRect t="10088" b="43567"/>
          <a:stretch/>
        </p:blipFill>
        <p:spPr>
          <a:xfrm>
            <a:off x="1768776" y="4024535"/>
            <a:ext cx="10423224" cy="2581378"/>
          </a:xfrm>
          <a:prstGeom prst="rect">
            <a:avLst/>
          </a:prstGeom>
          <a:ln>
            <a:solidFill>
              <a:schemeClr val="tx1"/>
            </a:solidFill>
          </a:ln>
        </p:spPr>
      </p:pic>
      <p:sp>
        <p:nvSpPr>
          <p:cNvPr id="9" name="Oval 8">
            <a:extLst>
              <a:ext uri="{FF2B5EF4-FFF2-40B4-BE49-F238E27FC236}">
                <a16:creationId xmlns:a16="http://schemas.microsoft.com/office/drawing/2014/main" id="{53475799-D9E1-91D4-F1CC-5562DFABAF8B}"/>
              </a:ext>
            </a:extLst>
          </p:cNvPr>
          <p:cNvSpPr/>
          <p:nvPr/>
        </p:nvSpPr>
        <p:spPr>
          <a:xfrm>
            <a:off x="5267325" y="2529370"/>
            <a:ext cx="962025" cy="216753"/>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1B1450-1FAE-A384-365E-C52B4AB5B3CA}"/>
              </a:ext>
            </a:extLst>
          </p:cNvPr>
          <p:cNvSpPr/>
          <p:nvPr/>
        </p:nvSpPr>
        <p:spPr>
          <a:xfrm>
            <a:off x="4524375" y="3510014"/>
            <a:ext cx="962025" cy="216753"/>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CAB76CE-5EAC-070A-53A0-8615413B8CD1}"/>
              </a:ext>
            </a:extLst>
          </p:cNvPr>
          <p:cNvCxnSpPr>
            <a:cxnSpLocks/>
          </p:cNvCxnSpPr>
          <p:nvPr/>
        </p:nvCxnSpPr>
        <p:spPr>
          <a:xfrm flipH="1" flipV="1">
            <a:off x="6218183" y="2681882"/>
            <a:ext cx="295275" cy="8759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F393C3-8E7A-6181-FC5F-7AAA72704E97}"/>
              </a:ext>
            </a:extLst>
          </p:cNvPr>
          <p:cNvCxnSpPr>
            <a:cxnSpLocks/>
          </p:cNvCxnSpPr>
          <p:nvPr/>
        </p:nvCxnSpPr>
        <p:spPr>
          <a:xfrm flipH="1">
            <a:off x="5585841" y="3573428"/>
            <a:ext cx="938783" cy="449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5862B81-E452-4CB7-401A-A1F522B94687}"/>
              </a:ext>
            </a:extLst>
          </p:cNvPr>
          <p:cNvSpPr/>
          <p:nvPr/>
        </p:nvSpPr>
        <p:spPr>
          <a:xfrm>
            <a:off x="4521926" y="2806103"/>
            <a:ext cx="742950" cy="21675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F42EB10-5144-6A78-CBC4-02DA1C755702}"/>
              </a:ext>
            </a:extLst>
          </p:cNvPr>
          <p:cNvSpPr/>
          <p:nvPr/>
        </p:nvSpPr>
        <p:spPr>
          <a:xfrm>
            <a:off x="1866901" y="4714875"/>
            <a:ext cx="702536" cy="10040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9AEB1FC-CDB8-E709-AF50-2A9579724FDE}"/>
              </a:ext>
            </a:extLst>
          </p:cNvPr>
          <p:cNvSpPr/>
          <p:nvPr/>
        </p:nvSpPr>
        <p:spPr>
          <a:xfrm>
            <a:off x="9510556" y="4038600"/>
            <a:ext cx="912668" cy="2763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5AD86FB-1630-4E7A-4D33-99A5090786C8}"/>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66316977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4f3860c-4c6d-46a3-85ae-fc4489152def">
      <Terms xmlns="http://schemas.microsoft.com/office/infopath/2007/PartnerControls"/>
    </lcf76f155ced4ddcb4097134ff3c332f>
    <TaxCatchAll xmlns="aa9e84cf-bcc9-42c5-97f4-0b416abe77a7" xsi:nil="true"/>
    <SharedWithUsers xmlns="aa9e84cf-bcc9-42c5-97f4-0b416abe77a7">
      <UserInfo>
        <DisplayName/>
        <AccountId xsi:nil="true"/>
        <AccountType/>
      </UserInfo>
    </SharedWithUsers>
    <MediaLengthInSeconds xmlns="74f3860c-4c6d-46a3-85ae-fc4489152def" xsi:nil="true"/>
    <Finalized xmlns="74f3860c-4c6d-46a3-85ae-fc4489152def">false</Finalized>
    <ENVCoordMaps xmlns="74f3860c-4c6d-46a3-85ae-fc4489152def">
      <Url xsi:nil="true"/>
      <Description xsi:nil="true"/>
    </ENVCoordMaps>
    <NeedsCleanup xmlns="74f3860c-4c6d-46a3-85ae-fc4489152def" xsi:nil="true"/>
    <ActivityType xmlns="74f3860c-4c6d-46a3-85ae-fc4489152def" xsi:nil="true"/>
    <Year xmlns="74f3860c-4c6d-46a3-85ae-fc4489152def" xsi:nil="true"/>
    <PermitType xmlns="74f3860c-4c6d-46a3-85ae-fc4489152def" xsi:nil="true"/>
    <PermitType0 xmlns="74f3860c-4c6d-46a3-85ae-fc4489152d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F2D493615DA84EAD118D88EBC4E64C" ma:contentTypeVersion="25" ma:contentTypeDescription="Create a new document." ma:contentTypeScope="" ma:versionID="d8424f997613609a07c073e1214fb283">
  <xsd:schema xmlns:xsd="http://www.w3.org/2001/XMLSchema" xmlns:xs="http://www.w3.org/2001/XMLSchema" xmlns:p="http://schemas.microsoft.com/office/2006/metadata/properties" xmlns:ns1="http://schemas.microsoft.com/sharepoint/v3" xmlns:ns2="aa9e84cf-bcc9-42c5-97f4-0b416abe77a7" xmlns:ns3="74f3860c-4c6d-46a3-85ae-fc4489152def" targetNamespace="http://schemas.microsoft.com/office/2006/metadata/properties" ma:root="true" ma:fieldsID="7da831b813634fb3ed6b7ad63f07bfc3" ns1:_="" ns2:_="" ns3:_="">
    <xsd:import namespace="http://schemas.microsoft.com/sharepoint/v3"/>
    <xsd:import namespace="aa9e84cf-bcc9-42c5-97f4-0b416abe77a7"/>
    <xsd:import namespace="74f3860c-4c6d-46a3-85ae-fc4489152de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ENVCoordMaps" minOccurs="0"/>
                <xsd:element ref="ns3:Finalized" minOccurs="0"/>
                <xsd:element ref="ns3:ActivityType" minOccurs="0"/>
                <xsd:element ref="ns3:NeedsCleanup" minOccurs="0"/>
                <xsd:element ref="ns3:PermitType" minOccurs="0"/>
                <xsd:element ref="ns3:PermitType0" minOccurs="0"/>
                <xsd:element ref="ns3:Yea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e84cf-bcc9-42c5-97f4-0b416abe77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8a6b660-f6bf-4eaf-9894-073fa252e17c}" ma:internalName="TaxCatchAll" ma:showField="CatchAllData" ma:web="aa9e84cf-bcc9-42c5-97f4-0b416abe77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f3860c-4c6d-46a3-85ae-fc4489152de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ENVCoordMaps" ma:index="25" nillable="true" ma:displayName="ENV Coord Maps" ma:format="Hyperlink" ma:internalName="ENVCoordMaps">
      <xsd:complexType>
        <xsd:complexContent>
          <xsd:extension base="dms:URL">
            <xsd:sequence>
              <xsd:element name="Url" type="dms:ValidUrl" minOccurs="0" nillable="true"/>
              <xsd:element name="Description" type="xsd:string" nillable="true"/>
            </xsd:sequence>
          </xsd:extension>
        </xsd:complexContent>
      </xsd:complexType>
    </xsd:element>
    <xsd:element name="Finalized" ma:index="26" nillable="true" ma:displayName="Finalized" ma:default="0" ma:format="Dropdown" ma:internalName="Finalized">
      <xsd:simpleType>
        <xsd:restriction base="dms:Boolean"/>
      </xsd:simpleType>
    </xsd:element>
    <xsd:element name="ActivityType" ma:index="27" nillable="true" ma:displayName="Activity Type" ma:description="Make it easier to find or sort for specific types of ERs" ma:format="Dropdown" ma:internalName="ActivityType">
      <xsd:complexType>
        <xsd:complexContent>
          <xsd:extension base="dms:MultiChoice">
            <xsd:sequence>
              <xsd:element name="Value" maxOccurs="unbounded" minOccurs="0" nillable="true">
                <xsd:simpleType>
                  <xsd:restriction base="dms:Choice">
                    <xsd:enumeration value="Annual Recurring"/>
                    <xsd:enumeration value="AWP"/>
                    <xsd:enumeration value="Mil Training"/>
                    <xsd:enumeration value="Repair/Replace"/>
                    <xsd:enumeration value="ENV"/>
                    <xsd:enumeration value="MWR"/>
                    <xsd:enumeration value="Outgrants"/>
                    <xsd:enumeration value="New Construction"/>
                    <xsd:enumeration value="Demo"/>
                    <xsd:enumeration value="Choice 10"/>
                  </xsd:restriction>
                </xsd:simpleType>
              </xsd:element>
            </xsd:sequence>
          </xsd:extension>
        </xsd:complexContent>
      </xsd:complexType>
    </xsd:element>
    <xsd:element name="NeedsCleanup" ma:index="28" nillable="true" ma:displayName="NeedsCleanup" ma:format="Dropdown" ma:internalName="NeedsCleanup">
      <xsd:simpleType>
        <xsd:restriction base="dms:Text">
          <xsd:maxLength value="255"/>
        </xsd:restriction>
      </xsd:simpleType>
    </xsd:element>
    <xsd:element name="PermitType" ma:index="29" nillable="true" ma:displayName="Permit Type" ma:format="Dropdown" ma:internalName="PermitType">
      <xsd:simpleType>
        <xsd:restriction base="dms:Choice">
          <xsd:enumeration value="Gen Prime - 2000h"/>
          <xsd:enumeration value="Gen Prime - no limit"/>
          <xsd:enumeration value="Gen Emergency Backup"/>
          <xsd:enumeration value="Other"/>
        </xsd:restriction>
      </xsd:simpleType>
    </xsd:element>
    <xsd:element name="PermitType0" ma:index="30" nillable="true" ma:displayName="PermitType" ma:format="Dropdown" ma:internalName="PermitType0">
      <xsd:simpleType>
        <xsd:restriction base="dms:Choice">
          <xsd:enumeration value="Gen Prime"/>
          <xsd:enumeration value="Gen Prime 2000"/>
          <xsd:enumeration value="Gen Emergency"/>
          <xsd:enumeration value="Other"/>
        </xsd:restriction>
      </xsd:simpleType>
    </xsd:element>
    <xsd:element name="Year" ma:index="31" nillable="true" ma:displayName="Date Due, Year Issued" ma:description="Day and month of renewal.&#10;Year permit first issued." ma:format="DateOnly" ma:internalName="Year">
      <xsd:simpleType>
        <xsd:restriction base="dms:DateTim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F0BDAF-9CEE-44B1-8E87-2599289F8A18}">
  <ds:schemaRefs>
    <ds:schemaRef ds:uri="http://purl.org/dc/dcmitype/"/>
    <ds:schemaRef ds:uri="http://purl.org/dc/elements/1.1/"/>
    <ds:schemaRef ds:uri="http://schemas.microsoft.com/office/2006/documentManagement/types"/>
    <ds:schemaRef ds:uri="http://schemas.microsoft.com/office/infopath/2007/PartnerControls"/>
    <ds:schemaRef ds:uri="74f3860c-4c6d-46a3-85ae-fc4489152def"/>
    <ds:schemaRef ds:uri="http://purl.org/dc/terms/"/>
    <ds:schemaRef ds:uri="http://www.w3.org/XML/1998/namespace"/>
    <ds:schemaRef ds:uri="http://schemas.microsoft.com/sharepoint/v3"/>
    <ds:schemaRef ds:uri="http://schemas.openxmlformats.org/package/2006/metadata/core-properties"/>
    <ds:schemaRef ds:uri="aa9e84cf-bcc9-42c5-97f4-0b416abe77a7"/>
    <ds:schemaRef ds:uri="http://schemas.microsoft.com/office/2006/metadata/properties"/>
  </ds:schemaRefs>
</ds:datastoreItem>
</file>

<file path=customXml/itemProps2.xml><?xml version="1.0" encoding="utf-8"?>
<ds:datastoreItem xmlns:ds="http://schemas.openxmlformats.org/officeDocument/2006/customXml" ds:itemID="{CCAC4B4E-8819-46D6-BB06-D18F186A9A64}">
  <ds:schemaRefs>
    <ds:schemaRef ds:uri="http://schemas.microsoft.com/sharepoint/v3/contenttype/forms"/>
  </ds:schemaRefs>
</ds:datastoreItem>
</file>

<file path=customXml/itemProps3.xml><?xml version="1.0" encoding="utf-8"?>
<ds:datastoreItem xmlns:ds="http://schemas.openxmlformats.org/officeDocument/2006/customXml" ds:itemID="{1EF2880E-358B-483F-A6FE-A78963EFF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9e84cf-bcc9-42c5-97f4-0b416abe77a7"/>
    <ds:schemaRef ds:uri="74f3860c-4c6d-46a3-85ae-fc4489152d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Wisp</Template>
  <TotalTime>1350</TotalTime>
  <Words>1445</Words>
  <Application>Microsoft Office PowerPoint</Application>
  <PresentationFormat>Widescreen</PresentationFormat>
  <Paragraphs>129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Calibri</vt:lpstr>
      <vt:lpstr>Century Gothic</vt:lpstr>
      <vt:lpstr>Wingdings 3</vt:lpstr>
      <vt:lpstr>Wisp</vt:lpstr>
      <vt:lpstr>   Fort Hunter Liggett iSportsman Beginner’s Guide</vt:lpstr>
      <vt:lpstr>PowerPoint Presentation</vt:lpstr>
      <vt:lpstr>STEP 1. Creating your  iSportsman Account</vt:lpstr>
      <vt:lpstr>STEP 2. Safety Briefs</vt:lpstr>
      <vt:lpstr>STEP 3. Vetting</vt:lpstr>
      <vt:lpstr>STEP 4. Firearms Registration  (Only Required for Cantonment)</vt:lpstr>
      <vt:lpstr>STEP 5. California  Hunting/Fishing License</vt:lpstr>
      <vt:lpstr>STEP 6. Discounted Annual  Hunting Permit</vt:lpstr>
      <vt:lpstr>STEP 7. Purchasing your Permit</vt:lpstr>
      <vt:lpstr>STEP 7. Printing your Permit</vt:lpstr>
      <vt:lpstr>STEP 7. Printing your Permit</vt:lpstr>
      <vt:lpstr>STEP 8. What Areas are Open?</vt:lpstr>
      <vt:lpstr>STEP 8. What Areas are Open?</vt:lpstr>
      <vt:lpstr>STEP 9. Making Reservations  and Checking in/out</vt:lpstr>
      <vt:lpstr>STEP 9. Making Reservations  and Checking in/out</vt:lpstr>
      <vt:lpstr>STEP 9. Making Reservations  and Checking in/out</vt:lpstr>
      <vt:lpstr>STEP 9. Making Reservations  and Checking in/out</vt:lpstr>
      <vt:lpstr>STEP 10. Adding Guests</vt:lpstr>
      <vt:lpstr>STEP 11. Check Station</vt:lpstr>
      <vt:lpstr>STEP 11. Check Station</vt:lpstr>
      <vt:lpstr>STEP 12. Going Afield</vt:lpstr>
      <vt:lpstr>Questions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iSportsman Startup Guide</dc:title>
  <dc:creator>Pike, Robert N Mr CIV US USA</dc:creator>
  <cp:lastModifiedBy>Slife, Randy S CTR (USA)</cp:lastModifiedBy>
  <cp:revision>59</cp:revision>
  <dcterms:created xsi:type="dcterms:W3CDTF">2018-05-07T15:25:25Z</dcterms:created>
  <dcterms:modified xsi:type="dcterms:W3CDTF">2025-11-29T19:57:49Z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0x01010001F2D493615DA84EAD118D88EBC4E64C</vt:lpwstr>
  </property>
  <property fmtid="{D5CDD505-2E9C-101B-9397-08002B2CF9AE}" pid="3" name="Order">
    <vt:r8>24360000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